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Poppins Bold" charset="1" panose="00000800000000000000"/>
      <p:regular r:id="rId18"/>
    </p:embeddedFont>
    <p:embeddedFont>
      <p:font typeface="Poppins" charset="1" panose="000005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32.png" Type="http://schemas.openxmlformats.org/officeDocument/2006/relationships/image"/><Relationship Id="rId5" Target="../media/image3.png" Type="http://schemas.openxmlformats.org/officeDocument/2006/relationships/image"/><Relationship Id="rId6" Target="http://my.goodthingsaustralia.org/s/gow-event-survey" TargetMode="External" Type="http://schemas.openxmlformats.org/officeDocument/2006/relationships/hyperlink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34.png" Type="http://schemas.openxmlformats.org/officeDocument/2006/relationships/image"/><Relationship Id="rId12" Target="../media/image35.png" Type="http://schemas.openxmlformats.org/officeDocument/2006/relationships/image"/><Relationship Id="rId2" Target="../media/image15.png" Type="http://schemas.openxmlformats.org/officeDocument/2006/relationships/image"/><Relationship Id="rId3" Target="../media/image13.png" Type="http://schemas.openxmlformats.org/officeDocument/2006/relationships/image"/><Relationship Id="rId4" Target="../media/image29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3.jpeg" Type="http://schemas.openxmlformats.org/officeDocument/2006/relationships/image"/><Relationship Id="rId8" Target="../media/image16.pn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Relationship Id="rId5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VAHVOD5L170.mp4" Type="http://schemas.openxmlformats.org/officeDocument/2006/relationships/video"/><Relationship Id="rId4" Target="../media/VAHVOD5L170.mp4" Type="http://schemas.microsoft.com/office/2007/relationships/media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6.png" Type="http://schemas.openxmlformats.org/officeDocument/2006/relationships/image"/><Relationship Id="rId12" Target="../media/image15.png" Type="http://schemas.openxmlformats.org/officeDocument/2006/relationships/image"/><Relationship Id="rId13" Target="../media/image29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png" Type="http://schemas.openxmlformats.org/officeDocument/2006/relationships/image"/><Relationship Id="rId8" Target="../media/image12.sv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 descr="Image of two women using a tablet"/>
          <p:cNvSpPr/>
          <p:nvPr/>
        </p:nvSpPr>
        <p:spPr>
          <a:xfrm flipH="false" flipV="false" rot="0">
            <a:off x="-36028" y="2058757"/>
            <a:ext cx="8805260" cy="8228243"/>
          </a:xfrm>
          <a:custGeom>
            <a:avLst/>
            <a:gdLst/>
            <a:ahLst/>
            <a:cxnLst/>
            <a:rect r="r" b="b" t="t" l="l"/>
            <a:pathLst>
              <a:path h="8228243" w="8805260">
                <a:moveTo>
                  <a:pt x="0" y="0"/>
                </a:moveTo>
                <a:lnTo>
                  <a:pt x="8805261" y="0"/>
                </a:lnTo>
                <a:lnTo>
                  <a:pt x="8805261" y="8228243"/>
                </a:lnTo>
                <a:lnTo>
                  <a:pt x="0" y="82282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900" t="0" r="-32425" b="-8671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260950" y="7750876"/>
            <a:ext cx="4515920" cy="2691771"/>
          </a:xfrm>
          <a:custGeom>
            <a:avLst/>
            <a:gdLst/>
            <a:ahLst/>
            <a:cxnLst/>
            <a:rect r="r" b="b" t="t" l="l"/>
            <a:pathLst>
              <a:path h="2691771" w="4515920">
                <a:moveTo>
                  <a:pt x="0" y="0"/>
                </a:moveTo>
                <a:lnTo>
                  <a:pt x="4515920" y="0"/>
                </a:lnTo>
                <a:lnTo>
                  <a:pt x="4515920" y="2691771"/>
                </a:lnTo>
                <a:lnTo>
                  <a:pt x="0" y="2691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43941" r="-370433" b="-2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9144000" y="8042704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9" y="0"/>
                </a:lnTo>
                <a:lnTo>
                  <a:pt x="3201509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8769233" y="4398723"/>
            <a:ext cx="7636350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19"/>
              </a:lnSpc>
            </a:pPr>
            <a:r>
              <a:rPr lang="en-US" b="true" sz="7599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AI prompt recipe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91234" y="592434"/>
            <a:ext cx="257533" cy="257533"/>
          </a:xfrm>
          <a:custGeom>
            <a:avLst/>
            <a:gdLst/>
            <a:ahLst/>
            <a:cxnLst/>
            <a:rect r="r" b="b" t="t" l="l"/>
            <a:pathLst>
              <a:path h="257533" w="257533">
                <a:moveTo>
                  <a:pt x="0" y="0"/>
                </a:moveTo>
                <a:lnTo>
                  <a:pt x="257532" y="0"/>
                </a:lnTo>
                <a:lnTo>
                  <a:pt x="257532" y="257532"/>
                </a:lnTo>
                <a:lnTo>
                  <a:pt x="0" y="257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9355555" y="1754694"/>
            <a:ext cx="1389199" cy="1403521"/>
          </a:xfrm>
          <a:custGeom>
            <a:avLst/>
            <a:gdLst/>
            <a:ahLst/>
            <a:cxnLst/>
            <a:rect r="r" b="b" t="t" l="l"/>
            <a:pathLst>
              <a:path h="1403521" w="1389199">
                <a:moveTo>
                  <a:pt x="0" y="0"/>
                </a:moveTo>
                <a:lnTo>
                  <a:pt x="1389199" y="0"/>
                </a:lnTo>
                <a:lnTo>
                  <a:pt x="1389199" y="1403521"/>
                </a:lnTo>
                <a:lnTo>
                  <a:pt x="0" y="14035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821089" y="1335931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1"/>
                </a:lnTo>
                <a:lnTo>
                  <a:pt x="0" y="18762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4369851" y="1196804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5" y="0"/>
                </a:lnTo>
                <a:lnTo>
                  <a:pt x="821695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173426" y="1450630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1624348" y="-1136735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029793" y="-529408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64859" y="-807756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279348" y="-269813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-1188939" y="875840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3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3" y="2345580"/>
                </a:lnTo>
                <a:lnTo>
                  <a:pt x="2305823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54723" y="1915411"/>
            <a:ext cx="1777095" cy="1807735"/>
          </a:xfrm>
          <a:custGeom>
            <a:avLst/>
            <a:gdLst/>
            <a:ahLst/>
            <a:cxnLst/>
            <a:rect r="r" b="b" t="t" l="l"/>
            <a:pathLst>
              <a:path h="1807735" w="1777095">
                <a:moveTo>
                  <a:pt x="1777095" y="0"/>
                </a:moveTo>
                <a:lnTo>
                  <a:pt x="0" y="0"/>
                </a:lnTo>
                <a:lnTo>
                  <a:pt x="0" y="1807734"/>
                </a:lnTo>
                <a:lnTo>
                  <a:pt x="1777095" y="1807734"/>
                </a:lnTo>
                <a:lnTo>
                  <a:pt x="1777095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754908" y="4308507"/>
            <a:ext cx="1296586" cy="1318941"/>
          </a:xfrm>
          <a:custGeom>
            <a:avLst/>
            <a:gdLst/>
            <a:ahLst/>
            <a:cxnLst/>
            <a:rect r="r" b="b" t="t" l="l"/>
            <a:pathLst>
              <a:path h="1318941" w="1296586">
                <a:moveTo>
                  <a:pt x="0" y="0"/>
                </a:moveTo>
                <a:lnTo>
                  <a:pt x="1296586" y="0"/>
                </a:lnTo>
                <a:lnTo>
                  <a:pt x="1296586" y="1318941"/>
                </a:lnTo>
                <a:lnTo>
                  <a:pt x="0" y="131894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AutoShape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true">
            <a:off x="13039242" y="8324281"/>
            <a:ext cx="0" cy="1241519"/>
          </a:xfrm>
          <a:prstGeom prst="line">
            <a:avLst/>
          </a:prstGeom>
          <a:ln cap="flat" w="19050">
            <a:solidFill>
              <a:srgbClr val="03126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3848340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0" y="0"/>
                </a:moveTo>
                <a:lnTo>
                  <a:pt x="359323" y="0"/>
                </a:lnTo>
                <a:lnTo>
                  <a:pt x="359323" y="1529034"/>
                </a:lnTo>
                <a:lnTo>
                  <a:pt x="0" y="152903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799024" y="8198829"/>
            <a:ext cx="359323" cy="1529034"/>
          </a:xfrm>
          <a:custGeom>
            <a:avLst/>
            <a:gdLst/>
            <a:ahLst/>
            <a:cxnLst/>
            <a:rect r="r" b="b" t="t" l="l"/>
            <a:pathLst>
              <a:path h="1529034" w="359323">
                <a:moveTo>
                  <a:pt x="359323" y="0"/>
                </a:moveTo>
                <a:lnTo>
                  <a:pt x="0" y="0"/>
                </a:lnTo>
                <a:lnTo>
                  <a:pt x="0" y="1529034"/>
                </a:lnTo>
                <a:lnTo>
                  <a:pt x="359323" y="1529034"/>
                </a:lnTo>
                <a:lnTo>
                  <a:pt x="359323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4347173" y="8395195"/>
            <a:ext cx="1312342" cy="117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5"/>
              </a:lnSpc>
            </a:pPr>
            <a:r>
              <a:rPr lang="en-US" sz="2203" b="true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Add your logo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62025"/>
            <a:ext cx="9455643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Our next session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016222"/>
            <a:ext cx="8115300" cy="2299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Topic: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6072"/>
              </a:lnSpc>
            </a:pPr>
            <a:r>
              <a:rPr lang="en-US" sz="4400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Time: </a:t>
            </a:r>
          </a:p>
          <a:p>
            <a:pPr algn="l">
              <a:lnSpc>
                <a:spcPts val="6072"/>
              </a:lnSpc>
            </a:pPr>
            <a:r>
              <a:rPr lang="en-US" b="true" sz="44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Date:</a:t>
            </a: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220302" y="3337777"/>
            <a:ext cx="6343549" cy="6949223"/>
          </a:xfrm>
          <a:custGeom>
            <a:avLst/>
            <a:gdLst/>
            <a:ahLst/>
            <a:cxnLst/>
            <a:rect r="r" b="b" t="t" l="l"/>
            <a:pathLst>
              <a:path h="6949223" w="6343549">
                <a:moveTo>
                  <a:pt x="0" y="0"/>
                </a:moveTo>
                <a:lnTo>
                  <a:pt x="6343549" y="0"/>
                </a:lnTo>
                <a:lnTo>
                  <a:pt x="6343549" y="6949223"/>
                </a:lnTo>
                <a:lnTo>
                  <a:pt x="0" y="69492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07" t="0" r="-86295" b="-26503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434770" y="3946396"/>
            <a:ext cx="9120644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Help Good Things know the impact of Get Online Week</a:t>
            </a:r>
          </a:p>
          <a:p>
            <a:pPr algn="l" marL="949954" indent="-474977" lvl="1">
              <a:lnSpc>
                <a:spcPts val="6071"/>
              </a:lnSpc>
              <a:buFont typeface="Arial"/>
              <a:buChar char="•"/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Scan the QR code or go to this website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2369" y="1662719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Share your feedback</a:t>
            </a:r>
          </a:p>
        </p:txBody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0137760" y="1259023"/>
            <a:ext cx="7768952" cy="7768952"/>
          </a:xfrm>
          <a:prstGeom prst="rect">
            <a:avLst/>
          </a:prstGeom>
        </p:spPr>
      </p:pic>
      <p:sp>
        <p:nvSpPr>
          <p:cNvPr name="Freeform 8" id="8" descr="Get Online Week logo"/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21766" y="7170038"/>
            <a:ext cx="9082954" cy="584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b="true" sz="27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  <a:hlinkClick r:id="rId6" tooltip="http://my.goodthingsaustralia.org/s/gow-event-survey"/>
              </a:rPr>
              <a:t>my.goodthingsaustralia.org/s/gow-event-survey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695755" y="-202014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3387945" y="927179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4" y="2345579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0361439" y="0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498753" y="1107142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841707" y="3840756"/>
            <a:ext cx="14841050" cy="2451210"/>
            <a:chOff x="0" y="0"/>
            <a:chExt cx="19788067" cy="326827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88065" cy="3268283"/>
            </a:xfrm>
            <a:custGeom>
              <a:avLst/>
              <a:gdLst/>
              <a:ahLst/>
              <a:cxnLst/>
              <a:rect r="r" b="b" t="t" l="l"/>
              <a:pathLst>
                <a:path h="3268283" w="19788065">
                  <a:moveTo>
                    <a:pt x="0" y="0"/>
                  </a:moveTo>
                  <a:lnTo>
                    <a:pt x="19788065" y="0"/>
                  </a:lnTo>
                  <a:lnTo>
                    <a:pt x="19788065" y="3268283"/>
                  </a:lnTo>
                  <a:lnTo>
                    <a:pt x="0" y="3268283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40547" r="26509" b="-32852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19788067" cy="336352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1519"/>
                </a:lnSpc>
              </a:pPr>
              <a:r>
                <a:rPr lang="en-US" b="true" sz="9600">
                  <a:solidFill>
                    <a:srgbClr val="03126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Learn more good things 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4990272" y="584331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www.goodthingsaustralia.org</a:t>
            </a:r>
          </a:p>
        </p:txBody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148219" y="-565853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742476" y="1231777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68719" y="1410915"/>
            <a:ext cx="2270319" cy="2309462"/>
          </a:xfrm>
          <a:custGeom>
            <a:avLst/>
            <a:gdLst/>
            <a:ahLst/>
            <a:cxnLst/>
            <a:rect r="r" b="b" t="t" l="l"/>
            <a:pathLst>
              <a:path h="2309462" w="2270319">
                <a:moveTo>
                  <a:pt x="0" y="0"/>
                </a:moveTo>
                <a:lnTo>
                  <a:pt x="2270319" y="0"/>
                </a:lnTo>
                <a:lnTo>
                  <a:pt x="2270319" y="2309463"/>
                </a:lnTo>
                <a:lnTo>
                  <a:pt x="0" y="23094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-92288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8" y="0"/>
                </a:lnTo>
                <a:lnTo>
                  <a:pt x="1461038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39038" y="184254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3447103" y="1231777"/>
            <a:ext cx="1671016" cy="1699827"/>
          </a:xfrm>
          <a:custGeom>
            <a:avLst/>
            <a:gdLst/>
            <a:ahLst/>
            <a:cxnLst/>
            <a:rect r="r" b="b" t="t" l="l"/>
            <a:pathLst>
              <a:path h="1699827" w="1671016">
                <a:moveTo>
                  <a:pt x="0" y="0"/>
                </a:moveTo>
                <a:lnTo>
                  <a:pt x="1671016" y="0"/>
                </a:lnTo>
                <a:lnTo>
                  <a:pt x="1671016" y="1699826"/>
                </a:lnTo>
                <a:lnTo>
                  <a:pt x="0" y="16998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952238" y="6436673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535491" y="7283500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1" y="0"/>
                </a:lnTo>
                <a:lnTo>
                  <a:pt x="2252471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701725" y="9194178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7" y="0"/>
                </a:lnTo>
                <a:lnTo>
                  <a:pt x="460567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990272" y="6784381"/>
            <a:ext cx="9082954" cy="96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beconnected.esafety.gov.au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8359680" y="8429153"/>
            <a:ext cx="9053597" cy="1373983"/>
            <a:chOff x="0" y="0"/>
            <a:chExt cx="12071463" cy="1831977"/>
          </a:xfrm>
        </p:grpSpPr>
        <p:sp>
          <p:nvSpPr>
            <p:cNvPr name="Freeform 21" id="21" descr="Good Things logo"/>
            <p:cNvSpPr/>
            <p:nvPr/>
          </p:nvSpPr>
          <p:spPr>
            <a:xfrm flipH="false" flipV="false" rot="0">
              <a:off x="0" y="472103"/>
              <a:ext cx="5848448" cy="1146193"/>
            </a:xfrm>
            <a:custGeom>
              <a:avLst/>
              <a:gdLst/>
              <a:ahLst/>
              <a:cxnLst/>
              <a:rect r="r" b="b" t="t" l="l"/>
              <a:pathLst>
                <a:path h="1146193" w="5848448">
                  <a:moveTo>
                    <a:pt x="0" y="0"/>
                  </a:moveTo>
                  <a:lnTo>
                    <a:pt x="5848448" y="0"/>
                  </a:lnTo>
                  <a:lnTo>
                    <a:pt x="5848448" y="1146192"/>
                  </a:lnTo>
                  <a:lnTo>
                    <a:pt x="0" y="1146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AutoShape 22" id="2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V="true">
              <a:off x="6483605" y="418728"/>
              <a:ext cx="0" cy="1413249"/>
            </a:xfrm>
            <a:prstGeom prst="line">
              <a:avLst/>
            </a:prstGeom>
            <a:ln cap="flat" w="42700">
              <a:solidFill>
                <a:srgbClr val="E5E5E5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23" id="23"/>
            <p:cNvSpPr txBox="true"/>
            <p:nvPr/>
          </p:nvSpPr>
          <p:spPr>
            <a:xfrm rot="0">
              <a:off x="6962803" y="-38100"/>
              <a:ext cx="1481810" cy="2931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13"/>
                </a:lnSpc>
              </a:pPr>
              <a:r>
                <a:rPr lang="en-US" sz="1295">
                  <a:solidFill>
                    <a:srgbClr val="031266"/>
                  </a:solidFill>
                  <a:latin typeface="Poppins"/>
                  <a:ea typeface="Poppins"/>
                  <a:cs typeface="Poppins"/>
                  <a:sym typeface="Poppins"/>
                </a:rPr>
                <a:t>Supported by</a:t>
              </a:r>
            </a:p>
          </p:txBody>
        </p:sp>
        <p:sp>
          <p:nvSpPr>
            <p:cNvPr name="Freeform 24" id="24" descr="National AI Centre logo"/>
            <p:cNvSpPr/>
            <p:nvPr/>
          </p:nvSpPr>
          <p:spPr>
            <a:xfrm flipH="false" flipV="false" rot="0">
              <a:off x="6962803" y="494579"/>
              <a:ext cx="5108660" cy="1123716"/>
            </a:xfrm>
            <a:custGeom>
              <a:avLst/>
              <a:gdLst/>
              <a:ahLst/>
              <a:cxnLst/>
              <a:rect r="r" b="b" t="t" l="l"/>
              <a:pathLst>
                <a:path h="1123716" w="5108660">
                  <a:moveTo>
                    <a:pt x="0" y="0"/>
                  </a:moveTo>
                  <a:lnTo>
                    <a:pt x="5108660" y="0"/>
                  </a:lnTo>
                  <a:lnTo>
                    <a:pt x="5108660" y="1123716"/>
                  </a:lnTo>
                  <a:lnTo>
                    <a:pt x="0" y="11237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</p:grpSp>
      <p:sp>
        <p:nvSpPr>
          <p:cNvPr name="AutoShape 25" id="25"/>
          <p:cNvSpPr/>
          <p:nvPr/>
        </p:nvSpPr>
        <p:spPr>
          <a:xfrm flipH="true">
            <a:off x="13158614" y="8429153"/>
            <a:ext cx="0" cy="1436170"/>
          </a:xfrm>
          <a:prstGeom prst="line">
            <a:avLst/>
          </a:prstGeom>
          <a:ln cap="flat" w="9525">
            <a:solidFill>
              <a:srgbClr val="03126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1425" y="691525"/>
            <a:ext cx="16218151" cy="1019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b="true" sz="5040">
                <a:solidFill>
                  <a:srgbClr val="031366"/>
                </a:solidFill>
                <a:latin typeface="Poppins Bold"/>
                <a:ea typeface="Poppins Bold"/>
                <a:cs typeface="Poppins Bold"/>
                <a:sym typeface="Poppins Bold"/>
              </a:rPr>
              <a:t>Acknowledgement of Country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11425" y="2441200"/>
            <a:ext cx="9342749" cy="66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2"/>
              </a:lnSpc>
            </a:pPr>
            <a:r>
              <a:rPr lang="en-US" sz="42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We acknowledge the traditional custodians of the land and pay our respect to Elders past and present and extend that respect to Aboriginal and Torres Strait Islander peoples joining us today.</a:t>
            </a: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1179"/>
              </a:lnSpc>
            </a:pPr>
          </a:p>
          <a:p>
            <a:pPr algn="l">
              <a:lnSpc>
                <a:spcPts val="3144"/>
              </a:lnSpc>
            </a:pP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Image credit: Urtakerte/Heart indigemoji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Artist: Dreamtime Ladie by Kathleen Kemarre Wallace with Graham Wilfred</a:t>
            </a:r>
          </a:p>
          <a:p>
            <a:pPr algn="l">
              <a:lnSpc>
                <a:spcPts val="3144"/>
              </a:lnSpc>
            </a:pPr>
            <a:r>
              <a:rPr lang="en-US" sz="2400">
                <a:solidFill>
                  <a:srgbClr val="031366"/>
                </a:solidFill>
                <a:latin typeface="Poppins"/>
                <a:ea typeface="Poppins"/>
                <a:cs typeface="Poppins"/>
                <a:sym typeface="Poppins"/>
              </a:rPr>
              <a:t>Download Indigenous emojis at www.indigemoji.com.au  </a:t>
            </a:r>
          </a:p>
          <a:p>
            <a:pPr algn="l">
              <a:lnSpc>
                <a:spcPts val="117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-10800000">
            <a:off x="11729552" y="-475297"/>
            <a:ext cx="7137406" cy="4078653"/>
            <a:chOff x="0" y="0"/>
            <a:chExt cx="9516542" cy="5438204"/>
          </a:xfrm>
        </p:grpSpPr>
        <p:sp>
          <p:nvSpPr>
            <p:cNvPr name="Freeform 5" id="5" descr="Decorative"/>
            <p:cNvSpPr/>
            <p:nvPr/>
          </p:nvSpPr>
          <p:spPr>
            <a:xfrm flipH="true" flipV="false" rot="0">
              <a:off x="0" y="0"/>
              <a:ext cx="9516491" cy="5438140"/>
            </a:xfrm>
            <a:custGeom>
              <a:avLst/>
              <a:gdLst/>
              <a:ahLst/>
              <a:cxnLst/>
              <a:rect r="r" b="b" t="t" l="l"/>
              <a:pathLst>
                <a:path h="5438140" w="9516491">
                  <a:moveTo>
                    <a:pt x="9516491" y="0"/>
                  </a:moveTo>
                  <a:lnTo>
                    <a:pt x="0" y="0"/>
                  </a:lnTo>
                  <a:lnTo>
                    <a:pt x="0" y="5438140"/>
                  </a:lnTo>
                  <a:lnTo>
                    <a:pt x="9516491" y="5438140"/>
                  </a:lnTo>
                  <a:lnTo>
                    <a:pt x="9516491" y="0"/>
                  </a:lnTo>
                  <a:close/>
                </a:path>
              </a:pathLst>
            </a:custGeom>
            <a:blipFill>
              <a:blip r:embed="rId2"/>
              <a:stretch>
                <a:fillRect l="-251109" t="-245785" r="-176" b="-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474597" y="2120903"/>
            <a:ext cx="7137397" cy="7137397"/>
            <a:chOff x="0" y="0"/>
            <a:chExt cx="9516529" cy="9516529"/>
          </a:xfrm>
        </p:grpSpPr>
        <p:sp>
          <p:nvSpPr>
            <p:cNvPr name="Freeform 7" id="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9516491" cy="9516491"/>
            </a:xfrm>
            <a:custGeom>
              <a:avLst/>
              <a:gdLst/>
              <a:ahLst/>
              <a:cxnLst/>
              <a:rect r="r" b="b" t="t" l="l"/>
              <a:pathLst>
                <a:path h="9516491" w="9516491">
                  <a:moveTo>
                    <a:pt x="0" y="0"/>
                  </a:moveTo>
                  <a:lnTo>
                    <a:pt x="9516491" y="0"/>
                  </a:lnTo>
                  <a:lnTo>
                    <a:pt x="9516491" y="9516491"/>
                  </a:lnTo>
                  <a:lnTo>
                    <a:pt x="0" y="951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740029" y="2902703"/>
            <a:ext cx="4546740" cy="4114800"/>
          </a:xfrm>
          <a:custGeom>
            <a:avLst/>
            <a:gdLst/>
            <a:ahLst/>
            <a:cxnLst/>
            <a:rect r="r" b="b" t="t" l="l"/>
            <a:pathLst>
              <a:path h="4114800" w="4546740">
                <a:moveTo>
                  <a:pt x="0" y="0"/>
                </a:moveTo>
                <a:lnTo>
                  <a:pt x="4546740" y="0"/>
                </a:lnTo>
                <a:lnTo>
                  <a:pt x="454674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28449" y="3586212"/>
            <a:ext cx="8477509" cy="458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Introduce yourself</a:t>
            </a:r>
          </a:p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you have used AI for</a:t>
            </a:r>
          </a:p>
          <a:p>
            <a:pPr algn="l" marL="949961" indent="-474980" lvl="1">
              <a:lnSpc>
                <a:spcPts val="6072"/>
              </a:lnSpc>
              <a:buFont typeface="Arial"/>
              <a:buChar char="•"/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If you have not used AI, share one thing you want to use it for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77249" y="2057922"/>
            <a:ext cx="8661749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Icebreaker!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 descr="Image of happy senior woman and man looking at a device"/>
          <p:cNvSpPr/>
          <p:nvPr/>
        </p:nvSpPr>
        <p:spPr>
          <a:xfrm flipH="false" flipV="false" rot="0">
            <a:off x="7802607" y="0"/>
            <a:ext cx="10508391" cy="10445340"/>
          </a:xfrm>
          <a:custGeom>
            <a:avLst/>
            <a:gdLst/>
            <a:ahLst/>
            <a:cxnLst/>
            <a:rect r="r" b="b" t="t" l="l"/>
            <a:pathLst>
              <a:path h="10445340" w="10508391">
                <a:moveTo>
                  <a:pt x="0" y="0"/>
                </a:moveTo>
                <a:lnTo>
                  <a:pt x="10508391" y="0"/>
                </a:lnTo>
                <a:lnTo>
                  <a:pt x="10508391" y="10445340"/>
                </a:lnTo>
                <a:lnTo>
                  <a:pt x="0" y="104453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484" t="0" r="-50515" b="-1930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50290" y="1682602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659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Happy </a:t>
            </a:r>
          </a:p>
          <a:p>
            <a:pPr algn="l">
              <a:lnSpc>
                <a:spcPts val="7919"/>
              </a:lnSpc>
            </a:pPr>
            <a:r>
              <a:rPr lang="en-US" b="true" sz="65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Get Online Week!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0290" y="4194863"/>
            <a:ext cx="7919888" cy="30617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1"/>
              </a:lnSpc>
            </a:pP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This event is part of a nation wide campaign to support people to feel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safer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b="true" sz="4399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more confident</a:t>
            </a:r>
            <a:r>
              <a:rPr lang="en-US" sz="4399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online</a:t>
            </a:r>
          </a:p>
        </p:txBody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434770" y="8496752"/>
            <a:ext cx="3201509" cy="1523096"/>
          </a:xfrm>
          <a:custGeom>
            <a:avLst/>
            <a:gdLst/>
            <a:ahLst/>
            <a:cxnLst/>
            <a:rect r="r" b="b" t="t" l="l"/>
            <a:pathLst>
              <a:path h="1523096" w="3201509">
                <a:moveTo>
                  <a:pt x="0" y="0"/>
                </a:moveTo>
                <a:lnTo>
                  <a:pt x="3201508" y="0"/>
                </a:lnTo>
                <a:lnTo>
                  <a:pt x="3201508" y="1523096"/>
                </a:lnTo>
                <a:lnTo>
                  <a:pt x="0" y="152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>
            <a:hlinkClick action="ppaction://media"/>
          </p:cNvPr>
          <p:cNvPicPr>
            <a:picLocks noChangeAspect="true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738998" y="-152"/>
            <a:ext cx="8548802" cy="10287000"/>
            <a:chOff x="0" y="0"/>
            <a:chExt cx="11398402" cy="13716000"/>
          </a:xfrm>
        </p:grpSpPr>
        <p:sp>
          <p:nvSpPr>
            <p:cNvPr name="Freeform 3" id="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false" flipV="false" rot="0">
              <a:off x="0" y="0"/>
              <a:ext cx="1139837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398377">
                  <a:moveTo>
                    <a:pt x="0" y="0"/>
                  </a:moveTo>
                  <a:lnTo>
                    <a:pt x="11398377" y="0"/>
                  </a:lnTo>
                  <a:lnTo>
                    <a:pt x="11398377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529A6"/>
            </a:solidFill>
          </p:spPr>
        </p:sp>
      </p:grp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858389" y="2683430"/>
            <a:ext cx="4233821" cy="4292219"/>
          </a:xfrm>
          <a:custGeom>
            <a:avLst/>
            <a:gdLst/>
            <a:ahLst/>
            <a:cxnLst/>
            <a:rect r="r" b="b" t="t" l="l"/>
            <a:pathLst>
              <a:path h="4292219" w="4233821">
                <a:moveTo>
                  <a:pt x="0" y="0"/>
                </a:moveTo>
                <a:lnTo>
                  <a:pt x="4233821" y="0"/>
                </a:lnTo>
                <a:lnTo>
                  <a:pt x="4233821" y="4292219"/>
                </a:lnTo>
                <a:lnTo>
                  <a:pt x="0" y="42922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7195" y="1221333"/>
            <a:ext cx="8661749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How to ask AI to do what you want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5250" y="3593391"/>
            <a:ext cx="9533769" cy="5813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81787" indent="-440894" lvl="1">
              <a:lnSpc>
                <a:spcPts val="6616"/>
              </a:lnSpc>
              <a:buAutoNum type="arabicPeriod" startAt="1"/>
            </a:pP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b="true" sz="4084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Start</a:t>
            </a: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with what you want it to do</a:t>
            </a:r>
          </a:p>
          <a:p>
            <a:pPr algn="l" marL="881787" indent="-440894" lvl="1">
              <a:lnSpc>
                <a:spcPts val="6616"/>
              </a:lnSpc>
              <a:buAutoNum type="arabicPeriod" startAt="1"/>
            </a:pP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Add in </a:t>
            </a:r>
            <a:r>
              <a:rPr lang="en-US" b="true" sz="4084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‘Who’</a:t>
            </a: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you want it to pretend to be</a:t>
            </a:r>
          </a:p>
          <a:p>
            <a:pPr algn="l" marL="881787" indent="-440894" lvl="1">
              <a:lnSpc>
                <a:spcPts val="6616"/>
              </a:lnSpc>
              <a:buAutoNum type="arabicPeriod" startAt="1"/>
            </a:pP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Add </a:t>
            </a:r>
            <a:r>
              <a:rPr lang="en-US" b="true" sz="4084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‘How’</a:t>
            </a: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you want it done</a:t>
            </a:r>
          </a:p>
          <a:p>
            <a:pPr algn="l" marL="881787" indent="-440894" lvl="1">
              <a:lnSpc>
                <a:spcPts val="6616"/>
              </a:lnSpc>
              <a:buAutoNum type="arabicPeriod" startAt="1"/>
            </a:pP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b="true" sz="4084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‘What’</a:t>
            </a: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you want it to say</a:t>
            </a:r>
          </a:p>
          <a:p>
            <a:pPr algn="l" marL="881787" indent="-440894" lvl="1">
              <a:lnSpc>
                <a:spcPts val="6616"/>
              </a:lnSpc>
              <a:buAutoNum type="arabicPeriod" startAt="1"/>
            </a:pP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b="true" sz="4084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Check</a:t>
            </a:r>
            <a:r>
              <a:rPr lang="en-US" sz="4084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what it came up with is ok!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29A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84422" y="2662857"/>
            <a:ext cx="3538617" cy="4961286"/>
          </a:xfrm>
          <a:custGeom>
            <a:avLst/>
            <a:gdLst/>
            <a:ahLst/>
            <a:cxnLst/>
            <a:rect r="r" b="b" t="t" l="l"/>
            <a:pathLst>
              <a:path h="4961286" w="3538617">
                <a:moveTo>
                  <a:pt x="0" y="0"/>
                </a:moveTo>
                <a:lnTo>
                  <a:pt x="3538617" y="0"/>
                </a:lnTo>
                <a:lnTo>
                  <a:pt x="3538617" y="4961286"/>
                </a:lnTo>
                <a:lnTo>
                  <a:pt x="0" y="49612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414212" y="2742438"/>
            <a:ext cx="11198935" cy="4630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8"/>
              </a:lnSpc>
            </a:pPr>
            <a:r>
              <a:rPr lang="en-US" b="true" sz="6600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Safety tip: </a:t>
            </a:r>
            <a:r>
              <a:rPr lang="en-US" sz="66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Remember to double check what AI says! It is not always accurate or reliable.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369421" y="3975730"/>
            <a:ext cx="11549159" cy="119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4"/>
              </a:lnSpc>
            </a:pPr>
            <a:r>
              <a:rPr lang="en-US" b="true" sz="7478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Your turn: AI art gallery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69421" y="5341070"/>
            <a:ext cx="11102135" cy="2222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Go to the AI art gallery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Select the ‘+ Post’ button on the bottom left corner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Type in your prompt and the title of your artwork</a:t>
            </a:r>
          </a:p>
          <a:p>
            <a:pPr algn="l" marL="690881" indent="-345440" lvl="1">
              <a:lnSpc>
                <a:spcPts val="4416"/>
              </a:lnSpc>
              <a:buAutoNum type="arabicPeriod" startAt="1"/>
            </a:pPr>
            <a:r>
              <a:rPr lang="en-US" sz="32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 Select ‘Publish’</a:t>
            </a:r>
          </a:p>
        </p:txBody>
      </p:sp>
      <p:sp>
        <p:nvSpPr>
          <p:cNvPr name="Freeform 4" id="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330951" y="192685"/>
            <a:ext cx="2126549" cy="2148472"/>
          </a:xfrm>
          <a:custGeom>
            <a:avLst/>
            <a:gdLst/>
            <a:ahLst/>
            <a:cxnLst/>
            <a:rect r="r" b="b" t="t" l="l"/>
            <a:pathLst>
              <a:path h="2148472" w="2126549">
                <a:moveTo>
                  <a:pt x="0" y="0"/>
                </a:moveTo>
                <a:lnTo>
                  <a:pt x="2126550" y="0"/>
                </a:lnTo>
                <a:lnTo>
                  <a:pt x="2126550" y="2148472"/>
                </a:lnTo>
                <a:lnTo>
                  <a:pt x="0" y="21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02844" y="8320170"/>
            <a:ext cx="1844460" cy="1876261"/>
          </a:xfrm>
          <a:custGeom>
            <a:avLst/>
            <a:gdLst/>
            <a:ahLst/>
            <a:cxnLst/>
            <a:rect r="r" b="b" t="t" l="l"/>
            <a:pathLst>
              <a:path h="1876261" w="1844460">
                <a:moveTo>
                  <a:pt x="0" y="0"/>
                </a:moveTo>
                <a:lnTo>
                  <a:pt x="1844460" y="0"/>
                </a:lnTo>
                <a:lnTo>
                  <a:pt x="1844460" y="1876260"/>
                </a:lnTo>
                <a:lnTo>
                  <a:pt x="0" y="1876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2700000">
            <a:off x="6515291" y="2035085"/>
            <a:ext cx="821695" cy="835862"/>
          </a:xfrm>
          <a:custGeom>
            <a:avLst/>
            <a:gdLst/>
            <a:ahLst/>
            <a:cxnLst/>
            <a:rect r="r" b="b" t="t" l="l"/>
            <a:pathLst>
              <a:path h="835862" w="821695">
                <a:moveTo>
                  <a:pt x="0" y="0"/>
                </a:moveTo>
                <a:lnTo>
                  <a:pt x="821694" y="0"/>
                </a:lnTo>
                <a:lnTo>
                  <a:pt x="821694" y="835862"/>
                </a:lnTo>
                <a:lnTo>
                  <a:pt x="0" y="8358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584386" y="2778044"/>
            <a:ext cx="515388" cy="608127"/>
          </a:xfrm>
          <a:custGeom>
            <a:avLst/>
            <a:gdLst/>
            <a:ahLst/>
            <a:cxnLst/>
            <a:rect r="r" b="b" t="t" l="l"/>
            <a:pathLst>
              <a:path h="608127" w="515388">
                <a:moveTo>
                  <a:pt x="0" y="0"/>
                </a:moveTo>
                <a:lnTo>
                  <a:pt x="515388" y="0"/>
                </a:lnTo>
                <a:lnTo>
                  <a:pt x="515388" y="608127"/>
                </a:lnTo>
                <a:lnTo>
                  <a:pt x="0" y="6081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5868774" y="-160628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5" y="0"/>
                </a:lnTo>
                <a:lnTo>
                  <a:pt x="1478925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5035308" y="190679"/>
            <a:ext cx="2223992" cy="2262337"/>
          </a:xfrm>
          <a:custGeom>
            <a:avLst/>
            <a:gdLst/>
            <a:ahLst/>
            <a:cxnLst/>
            <a:rect r="r" b="b" t="t" l="l"/>
            <a:pathLst>
              <a:path h="2262337" w="2223992">
                <a:moveTo>
                  <a:pt x="2223992" y="0"/>
                </a:moveTo>
                <a:lnTo>
                  <a:pt x="0" y="0"/>
                </a:lnTo>
                <a:lnTo>
                  <a:pt x="0" y="2262337"/>
                </a:lnTo>
                <a:lnTo>
                  <a:pt x="2223992" y="2262337"/>
                </a:lnTo>
                <a:lnTo>
                  <a:pt x="2223992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2084113" y="798006"/>
            <a:ext cx="1626959" cy="1655010"/>
          </a:xfrm>
          <a:custGeom>
            <a:avLst/>
            <a:gdLst/>
            <a:ahLst/>
            <a:cxnLst/>
            <a:rect r="r" b="b" t="t" l="l"/>
            <a:pathLst>
              <a:path h="1655010" w="1626959">
                <a:moveTo>
                  <a:pt x="0" y="0"/>
                </a:moveTo>
                <a:lnTo>
                  <a:pt x="1626959" y="0"/>
                </a:lnTo>
                <a:lnTo>
                  <a:pt x="1626959" y="1655010"/>
                </a:lnTo>
                <a:lnTo>
                  <a:pt x="0" y="165501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6808172" y="4469425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5"/>
                </a:lnTo>
                <a:lnTo>
                  <a:pt x="0" y="2291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2" id="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16808172" y="8055247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79"/>
                </a:lnTo>
                <a:lnTo>
                  <a:pt x="2305824" y="2345579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3" id="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1481079" y="8120364"/>
            <a:ext cx="1927296" cy="1953788"/>
          </a:xfrm>
          <a:custGeom>
            <a:avLst/>
            <a:gdLst/>
            <a:ahLst/>
            <a:cxnLst/>
            <a:rect r="r" b="b" t="t" l="l"/>
            <a:pathLst>
              <a:path h="1953788" w="1927296">
                <a:moveTo>
                  <a:pt x="0" y="0"/>
                </a:moveTo>
                <a:lnTo>
                  <a:pt x="1927296" y="0"/>
                </a:lnTo>
                <a:lnTo>
                  <a:pt x="1927296" y="1953788"/>
                </a:lnTo>
                <a:lnTo>
                  <a:pt x="0" y="19537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4" id="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3172370" y="8618423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143878" y="7377249"/>
            <a:ext cx="1461039" cy="1486229"/>
          </a:xfrm>
          <a:custGeom>
            <a:avLst/>
            <a:gdLst/>
            <a:ahLst/>
            <a:cxnLst/>
            <a:rect r="r" b="b" t="t" l="l"/>
            <a:pathLst>
              <a:path h="1486229" w="1461039">
                <a:moveTo>
                  <a:pt x="0" y="0"/>
                </a:moveTo>
                <a:lnTo>
                  <a:pt x="1461039" y="0"/>
                </a:lnTo>
                <a:lnTo>
                  <a:pt x="1461039" y="1486229"/>
                </a:lnTo>
                <a:lnTo>
                  <a:pt x="0" y="14862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281192" y="8484391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8"/>
                </a:lnTo>
                <a:lnTo>
                  <a:pt x="0" y="460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753685" y="-2208535"/>
            <a:ext cx="2227764" cy="2258386"/>
          </a:xfrm>
          <a:custGeom>
            <a:avLst/>
            <a:gdLst/>
            <a:ahLst/>
            <a:cxnLst/>
            <a:rect r="r" b="b" t="t" l="l"/>
            <a:pathLst>
              <a:path h="2258386" w="2227764">
                <a:moveTo>
                  <a:pt x="0" y="0"/>
                </a:moveTo>
                <a:lnTo>
                  <a:pt x="2227764" y="0"/>
                </a:lnTo>
                <a:lnTo>
                  <a:pt x="2227764" y="2258386"/>
                </a:lnTo>
                <a:lnTo>
                  <a:pt x="0" y="225838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909758" y="49851"/>
            <a:ext cx="2252470" cy="2291306"/>
          </a:xfrm>
          <a:custGeom>
            <a:avLst/>
            <a:gdLst/>
            <a:ahLst/>
            <a:cxnLst/>
            <a:rect r="r" b="b" t="t" l="l"/>
            <a:pathLst>
              <a:path h="2291306" w="2252470">
                <a:moveTo>
                  <a:pt x="0" y="0"/>
                </a:moveTo>
                <a:lnTo>
                  <a:pt x="2252470" y="0"/>
                </a:lnTo>
                <a:lnTo>
                  <a:pt x="2252470" y="2291306"/>
                </a:lnTo>
                <a:lnTo>
                  <a:pt x="0" y="22913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9" id="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true" flipV="false" rot="0">
            <a:off x="447861" y="-276685"/>
            <a:ext cx="2305824" cy="2345579"/>
          </a:xfrm>
          <a:custGeom>
            <a:avLst/>
            <a:gdLst/>
            <a:ahLst/>
            <a:cxnLst/>
            <a:rect r="r" b="b" t="t" l="l"/>
            <a:pathLst>
              <a:path h="2345579" w="2305824">
                <a:moveTo>
                  <a:pt x="2305824" y="0"/>
                </a:moveTo>
                <a:lnTo>
                  <a:pt x="0" y="0"/>
                </a:lnTo>
                <a:lnTo>
                  <a:pt x="0" y="2345580"/>
                </a:lnTo>
                <a:lnTo>
                  <a:pt x="2305824" y="2345580"/>
                </a:lnTo>
                <a:lnTo>
                  <a:pt x="2305824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0" id="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-443317" y="-410716"/>
            <a:ext cx="460567" cy="460567"/>
          </a:xfrm>
          <a:custGeom>
            <a:avLst/>
            <a:gdLst/>
            <a:ahLst/>
            <a:cxnLst/>
            <a:rect r="r" b="b" t="t" l="l"/>
            <a:pathLst>
              <a:path h="460567" w="460567">
                <a:moveTo>
                  <a:pt x="0" y="0"/>
                </a:moveTo>
                <a:lnTo>
                  <a:pt x="460568" y="0"/>
                </a:lnTo>
                <a:lnTo>
                  <a:pt x="460568" y="460567"/>
                </a:lnTo>
                <a:lnTo>
                  <a:pt x="0" y="4605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8146816" y="8944959"/>
            <a:ext cx="1319295" cy="1342041"/>
          </a:xfrm>
          <a:custGeom>
            <a:avLst/>
            <a:gdLst/>
            <a:ahLst/>
            <a:cxnLst/>
            <a:rect r="r" b="b" t="t" l="l"/>
            <a:pathLst>
              <a:path h="1342041" w="1319295">
                <a:moveTo>
                  <a:pt x="0" y="0"/>
                </a:moveTo>
                <a:lnTo>
                  <a:pt x="1319295" y="0"/>
                </a:lnTo>
                <a:lnTo>
                  <a:pt x="1319295" y="1342041"/>
                </a:lnTo>
                <a:lnTo>
                  <a:pt x="0" y="134204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2" id="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289237" y="2646709"/>
            <a:ext cx="1478926" cy="1478926"/>
          </a:xfrm>
          <a:custGeom>
            <a:avLst/>
            <a:gdLst/>
            <a:ahLst/>
            <a:cxnLst/>
            <a:rect r="r" b="b" t="t" l="l"/>
            <a:pathLst>
              <a:path h="1478926" w="1478926">
                <a:moveTo>
                  <a:pt x="0" y="0"/>
                </a:moveTo>
                <a:lnTo>
                  <a:pt x="1478926" y="0"/>
                </a:lnTo>
                <a:lnTo>
                  <a:pt x="1478926" y="1478925"/>
                </a:lnTo>
                <a:lnTo>
                  <a:pt x="0" y="14789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5E5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0">
            <a:off x="6777484" y="1446302"/>
            <a:ext cx="3868149" cy="3908027"/>
          </a:xfrm>
          <a:custGeom>
            <a:avLst/>
            <a:gdLst/>
            <a:ahLst/>
            <a:cxnLst/>
            <a:rect r="r" b="b" t="t" l="l"/>
            <a:pathLst>
              <a:path h="3908027" w="3868149">
                <a:moveTo>
                  <a:pt x="0" y="0"/>
                </a:moveTo>
                <a:lnTo>
                  <a:pt x="3868150" y="0"/>
                </a:lnTo>
                <a:lnTo>
                  <a:pt x="3868150" y="3908027"/>
                </a:lnTo>
                <a:lnTo>
                  <a:pt x="0" y="3908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67853" y="5287654"/>
            <a:ext cx="5752295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5"/>
              </a:lnSpc>
            </a:pPr>
            <a:r>
              <a:rPr lang="en-US" sz="7479" b="true">
                <a:solidFill>
                  <a:srgbClr val="031266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15761" y="6703744"/>
            <a:ext cx="12427112" cy="77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72"/>
              </a:lnSpc>
            </a:pPr>
            <a:r>
              <a:rPr lang="en-US" sz="4400">
                <a:solidFill>
                  <a:srgbClr val="031266"/>
                </a:solidFill>
                <a:latin typeface="Poppins"/>
                <a:ea typeface="Poppins"/>
                <a:cs typeface="Poppins"/>
                <a:sym typeface="Poppins"/>
              </a:rPr>
              <a:t>Share one thing that you have learnt today!</a:t>
            </a:r>
          </a:p>
        </p:txBody>
      </p:sp>
      <p:sp>
        <p:nvSpPr>
          <p:cNvPr name="Freeform 5" id="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false" flipV="false" rot="4681816">
            <a:off x="12740302" y="6116608"/>
            <a:ext cx="4424584" cy="7628594"/>
          </a:xfrm>
          <a:custGeom>
            <a:avLst/>
            <a:gdLst/>
            <a:ahLst/>
            <a:cxnLst/>
            <a:rect r="r" b="b" t="t" l="l"/>
            <a:pathLst>
              <a:path h="7628594" w="4424584">
                <a:moveTo>
                  <a:pt x="0" y="0"/>
                </a:moveTo>
                <a:lnTo>
                  <a:pt x="4424584" y="0"/>
                </a:lnTo>
                <a:lnTo>
                  <a:pt x="4424584" y="7628594"/>
                </a:lnTo>
                <a:lnTo>
                  <a:pt x="0" y="7628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DAHS495Q3sA</dc:identifier>
  <dcterms:modified xsi:type="dcterms:W3CDTF">2011-08-01T06:04:30Z</dcterms:modified>
  <cp:revision>1</cp:revision>
  <dc:title>AI prompt presentation</dc:title>
</cp:coreProperties>
</file>