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Poppins Bold" charset="1" panose="00000800000000000000"/>
      <p:regular r:id="rId24"/>
    </p:embeddedFont>
    <p:embeddedFont>
      <p:font typeface="Poppins" charset="1" panose="000005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jpe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9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6.pn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4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6.png" Type="http://schemas.openxmlformats.org/officeDocument/2006/relationships/image"/><Relationship Id="rId4" Target="../media/image17.jpeg" Type="http://schemas.openxmlformats.org/officeDocument/2006/relationships/image"/><Relationship Id="rId5" Target="https://youtu.be/nrMnzRhYi3M" TargetMode="External" Type="http://schemas.openxmlformats.org/officeDocument/2006/relationships/video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5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26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6.png" Type="http://schemas.openxmlformats.org/officeDocument/2006/relationships/image"/><Relationship Id="rId4" Target="../media/image15.jpeg" Type="http://schemas.openxmlformats.org/officeDocument/2006/relationships/image"/><Relationship Id="rId5" Target="https://view.genially.com/66a0819b3b1e79e9a83aafd7" TargetMode="External" Type="http://schemas.openxmlformats.org/officeDocument/2006/relationships/hyperlink"/><Relationship Id="rId6" Target="../media/image1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7.jpeg" Type="http://schemas.openxmlformats.org/officeDocument/2006/relationships/image"/><Relationship Id="rId4" Target="https://www.youtube.com/watch?v=8BB1mI7Voh4" TargetMode="External" Type="http://schemas.openxmlformats.org/officeDocument/2006/relationships/video"/><Relationship Id="rId5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8.jpeg" Type="http://schemas.openxmlformats.org/officeDocument/2006/relationships/image"/><Relationship Id="rId4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49536" y="8334475"/>
            <a:ext cx="5203175" cy="1231325"/>
          </a:xfrm>
          <a:custGeom>
            <a:avLst/>
            <a:gdLst/>
            <a:ahLst/>
            <a:cxnLst/>
            <a:rect r="r" b="b" t="t" l="l"/>
            <a:pathLst>
              <a:path h="1231325" w="5203175">
                <a:moveTo>
                  <a:pt x="0" y="0"/>
                </a:moveTo>
                <a:lnTo>
                  <a:pt x="5203175" y="0"/>
                </a:lnTo>
                <a:lnTo>
                  <a:pt x="5203175" y="1231325"/>
                </a:lnTo>
                <a:lnTo>
                  <a:pt x="0" y="1231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4173224" y="-809015"/>
            <a:ext cx="4709624" cy="6196874"/>
          </a:xfrm>
          <a:custGeom>
            <a:avLst/>
            <a:gdLst/>
            <a:ahLst/>
            <a:cxnLst/>
            <a:rect r="r" b="b" t="t" l="l"/>
            <a:pathLst>
              <a:path h="6196874" w="4709624">
                <a:moveTo>
                  <a:pt x="0" y="0"/>
                </a:moveTo>
                <a:lnTo>
                  <a:pt x="4709625" y="0"/>
                </a:lnTo>
                <a:lnTo>
                  <a:pt x="4709625" y="6196875"/>
                </a:lnTo>
                <a:lnTo>
                  <a:pt x="0" y="61968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20000" y="721200"/>
            <a:ext cx="7357800" cy="8844600"/>
            <a:chOff x="0" y="0"/>
            <a:chExt cx="812800" cy="97704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977044"/>
            </a:xfrm>
            <a:custGeom>
              <a:avLst/>
              <a:gdLst/>
              <a:ahLst/>
              <a:cxnLst/>
              <a:rect r="r" b="b" t="t" l="l"/>
              <a:pathLst>
                <a:path h="977044" w="812800">
                  <a:moveTo>
                    <a:pt x="24201" y="0"/>
                  </a:moveTo>
                  <a:lnTo>
                    <a:pt x="788599" y="0"/>
                  </a:lnTo>
                  <a:cubicBezTo>
                    <a:pt x="801965" y="0"/>
                    <a:pt x="812800" y="10835"/>
                    <a:pt x="812800" y="24201"/>
                  </a:cubicBezTo>
                  <a:lnTo>
                    <a:pt x="812800" y="952843"/>
                  </a:lnTo>
                  <a:cubicBezTo>
                    <a:pt x="812800" y="966209"/>
                    <a:pt x="801965" y="977044"/>
                    <a:pt x="788599" y="977044"/>
                  </a:cubicBezTo>
                  <a:lnTo>
                    <a:pt x="24201" y="977044"/>
                  </a:lnTo>
                  <a:cubicBezTo>
                    <a:pt x="17782" y="977044"/>
                    <a:pt x="11627" y="974494"/>
                    <a:pt x="7088" y="969955"/>
                  </a:cubicBezTo>
                  <a:cubicBezTo>
                    <a:pt x="2550" y="965417"/>
                    <a:pt x="0" y="959261"/>
                    <a:pt x="0" y="952843"/>
                  </a:cubicBezTo>
                  <a:lnTo>
                    <a:pt x="0" y="24201"/>
                  </a:lnTo>
                  <a:cubicBezTo>
                    <a:pt x="0" y="10835"/>
                    <a:pt x="10835" y="0"/>
                    <a:pt x="24201" y="0"/>
                  </a:cubicBezTo>
                  <a:close/>
                </a:path>
              </a:pathLst>
            </a:custGeom>
            <a:blipFill>
              <a:blip r:embed="rId5"/>
              <a:stretch>
                <a:fillRect l="-38043" t="0" r="-44781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-260950" y="7750876"/>
            <a:ext cx="4515920" cy="2691771"/>
          </a:xfrm>
          <a:custGeom>
            <a:avLst/>
            <a:gdLst/>
            <a:ahLst/>
            <a:cxnLst/>
            <a:rect r="r" b="b" t="t" l="l"/>
            <a:pathLst>
              <a:path h="2691771" w="4515920">
                <a:moveTo>
                  <a:pt x="0" y="0"/>
                </a:moveTo>
                <a:lnTo>
                  <a:pt x="4515920" y="0"/>
                </a:lnTo>
                <a:lnTo>
                  <a:pt x="4515920" y="2691771"/>
                </a:lnTo>
                <a:lnTo>
                  <a:pt x="0" y="26917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43941" r="-370433" b="-2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77401" y="8183729"/>
            <a:ext cx="3560482" cy="1532818"/>
          </a:xfrm>
          <a:custGeom>
            <a:avLst/>
            <a:gdLst/>
            <a:ahLst/>
            <a:cxnLst/>
            <a:rect r="r" b="b" t="t" l="l"/>
            <a:pathLst>
              <a:path h="1532818" w="3560482">
                <a:moveTo>
                  <a:pt x="0" y="0"/>
                </a:moveTo>
                <a:lnTo>
                  <a:pt x="3560482" y="0"/>
                </a:lnTo>
                <a:lnTo>
                  <a:pt x="3560482" y="1532818"/>
                </a:lnTo>
                <a:lnTo>
                  <a:pt x="0" y="15328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144000" y="3338512"/>
            <a:ext cx="8464245" cy="353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sz="75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Introduction</a:t>
            </a:r>
          </a:p>
          <a:p>
            <a:pPr algn="l">
              <a:lnSpc>
                <a:spcPts val="9120"/>
              </a:lnSpc>
            </a:pPr>
            <a:r>
              <a:rPr lang="en-US" b="true" sz="7600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to Artificial Intelligence (AI)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25046" t="0" r="-25046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21175" y="9220515"/>
            <a:ext cx="1999232" cy="860686"/>
          </a:xfrm>
          <a:custGeom>
            <a:avLst/>
            <a:gdLst/>
            <a:ahLst/>
            <a:cxnLst/>
            <a:rect r="r" b="b" t="t" l="l"/>
            <a:pathLst>
              <a:path h="860686" w="1999232">
                <a:moveTo>
                  <a:pt x="0" y="0"/>
                </a:moveTo>
                <a:lnTo>
                  <a:pt x="1999232" y="0"/>
                </a:lnTo>
                <a:lnTo>
                  <a:pt x="1999232" y="860686"/>
                </a:lnTo>
                <a:lnTo>
                  <a:pt x="0" y="8606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2271681"/>
            <a:ext cx="8996821" cy="6517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Michelle uses a grocery app to help create her shopping lists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Daniel uses a fitness tracker to check his heart and sleep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Amina uses language apps to learn English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Ahmed uses a smart pet feeder to schedule feedings for his dog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Examples of AI use in daily life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1175" y="9220515"/>
            <a:ext cx="1999232" cy="860686"/>
          </a:xfrm>
          <a:custGeom>
            <a:avLst/>
            <a:gdLst/>
            <a:ahLst/>
            <a:cxnLst/>
            <a:rect r="r" b="b" t="t" l="l"/>
            <a:pathLst>
              <a:path h="860686" w="1999232">
                <a:moveTo>
                  <a:pt x="0" y="0"/>
                </a:moveTo>
                <a:lnTo>
                  <a:pt x="1999232" y="0"/>
                </a:lnTo>
                <a:lnTo>
                  <a:pt x="1999232" y="860686"/>
                </a:lnTo>
                <a:lnTo>
                  <a:pt x="0" y="8606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754473" y="4056316"/>
            <a:ext cx="3713608" cy="3713608"/>
            <a:chOff x="0" y="0"/>
            <a:chExt cx="4951477" cy="4951477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4951477" cy="4951477"/>
              <a:chOff x="0" y="0"/>
              <a:chExt cx="812800" cy="8128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31366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679"/>
                  </a:lnSpc>
                </a:pPr>
              </a:p>
            </p:txBody>
          </p:sp>
        </p:grpSp>
        <p:sp>
          <p:nvSpPr>
            <p:cNvPr name="Freeform 11" id="11"/>
            <p:cNvSpPr/>
            <p:nvPr/>
          </p:nvSpPr>
          <p:spPr>
            <a:xfrm flipH="false" flipV="false" rot="0">
              <a:off x="506411" y="437625"/>
              <a:ext cx="3938654" cy="4076227"/>
            </a:xfrm>
            <a:custGeom>
              <a:avLst/>
              <a:gdLst/>
              <a:ahLst/>
              <a:cxnLst/>
              <a:rect r="r" b="b" t="t" l="l"/>
              <a:pathLst>
                <a:path h="4076227" w="3938654">
                  <a:moveTo>
                    <a:pt x="0" y="0"/>
                  </a:moveTo>
                  <a:lnTo>
                    <a:pt x="3938654" y="0"/>
                  </a:lnTo>
                  <a:lnTo>
                    <a:pt x="3938654" y="4076227"/>
                  </a:lnTo>
                  <a:lnTo>
                    <a:pt x="0" y="4076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711418" y="4040092"/>
            <a:ext cx="3713608" cy="3713608"/>
            <a:chOff x="0" y="0"/>
            <a:chExt cx="4951477" cy="4951477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4951477" cy="4951477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31366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-85725"/>
                <a:ext cx="660400" cy="8223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679"/>
                  </a:lnSpc>
                </a:pPr>
              </a:p>
            </p:txBody>
          </p:sp>
        </p:grpSp>
        <p:sp>
          <p:nvSpPr>
            <p:cNvPr name="Freeform 16" id="16"/>
            <p:cNvSpPr/>
            <p:nvPr/>
          </p:nvSpPr>
          <p:spPr>
            <a:xfrm flipH="false" flipV="false" rot="0">
              <a:off x="603222" y="437625"/>
              <a:ext cx="3745033" cy="4076227"/>
            </a:xfrm>
            <a:custGeom>
              <a:avLst/>
              <a:gdLst/>
              <a:ahLst/>
              <a:cxnLst/>
              <a:rect r="r" b="b" t="t" l="l"/>
              <a:pathLst>
                <a:path h="4076227" w="3745033">
                  <a:moveTo>
                    <a:pt x="0" y="0"/>
                  </a:moveTo>
                  <a:lnTo>
                    <a:pt x="3745033" y="0"/>
                  </a:lnTo>
                  <a:lnTo>
                    <a:pt x="3745033" y="4076227"/>
                  </a:lnTo>
                  <a:lnTo>
                    <a:pt x="0" y="4076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4747150" y="4855813"/>
            <a:ext cx="5196958" cy="1891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27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Advantages:</a:t>
            </a:r>
          </a:p>
          <a:p>
            <a:pPr algn="l" marL="604519" indent="-302260" lvl="1">
              <a:lnSpc>
                <a:spcPts val="5039"/>
              </a:lnSpc>
              <a:buFont typeface="Arial"/>
              <a:buChar char="•"/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Efficiency</a:t>
            </a:r>
          </a:p>
          <a:p>
            <a:pPr algn="l" marL="604519" indent="-302260" lvl="1">
              <a:lnSpc>
                <a:spcPts val="5039"/>
              </a:lnSpc>
              <a:buFont typeface="Arial"/>
              <a:buChar char="•"/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Cost savings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AI has pros and cons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803765" y="4552950"/>
            <a:ext cx="5196958" cy="2529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2799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Disadvantages:</a:t>
            </a:r>
          </a:p>
          <a:p>
            <a:pPr algn="l" marL="604519" indent="-302260" lvl="1">
              <a:lnSpc>
                <a:spcPts val="5039"/>
              </a:lnSpc>
              <a:buFont typeface="Arial"/>
              <a:buChar char="•"/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Job displacement</a:t>
            </a:r>
          </a:p>
          <a:p>
            <a:pPr algn="l" marL="604519" indent="-302260" lvl="1">
              <a:lnSpc>
                <a:spcPts val="5039"/>
              </a:lnSpc>
              <a:buFont typeface="Arial"/>
              <a:buChar char="•"/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Ethical concerns</a:t>
            </a:r>
          </a:p>
          <a:p>
            <a:pPr algn="l" marL="604519" indent="-302260" lvl="1">
              <a:lnSpc>
                <a:spcPts val="5039"/>
              </a:lnSpc>
              <a:buFont typeface="Arial"/>
              <a:buChar char="•"/>
            </a:pPr>
            <a:r>
              <a:rPr lang="en-US" sz="27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Dependence on tech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2238272"/>
            <a:ext cx="16230600" cy="782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Below are some (not all) advantages and disadvantages of AI.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9970" r="0" b="-997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21175" y="9220515"/>
            <a:ext cx="1999232" cy="860686"/>
          </a:xfrm>
          <a:custGeom>
            <a:avLst/>
            <a:gdLst/>
            <a:ahLst/>
            <a:cxnLst/>
            <a:rect r="r" b="b" t="t" l="l"/>
            <a:pathLst>
              <a:path h="860686" w="1999232">
                <a:moveTo>
                  <a:pt x="0" y="0"/>
                </a:moveTo>
                <a:lnTo>
                  <a:pt x="1999232" y="0"/>
                </a:lnTo>
                <a:lnTo>
                  <a:pt x="1999232" y="860686"/>
                </a:lnTo>
                <a:lnTo>
                  <a:pt x="0" y="8606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3090831"/>
            <a:ext cx="8996821" cy="4878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As you can see, although AI is beneficial, it has some risks that we need to stay safe from.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Lets take a look at how you can do that together.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Important reminder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Staying safe online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2038247"/>
            <a:ext cx="16230600" cy="782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Here are some simple tips to get you started on staying safe online.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How to stay safe online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521175" y="9220515"/>
            <a:ext cx="1999232" cy="860686"/>
          </a:xfrm>
          <a:custGeom>
            <a:avLst/>
            <a:gdLst/>
            <a:ahLst/>
            <a:cxnLst/>
            <a:rect r="r" b="b" t="t" l="l"/>
            <a:pathLst>
              <a:path h="860686" w="1999232">
                <a:moveTo>
                  <a:pt x="0" y="0"/>
                </a:moveTo>
                <a:lnTo>
                  <a:pt x="1999232" y="0"/>
                </a:lnTo>
                <a:lnTo>
                  <a:pt x="1999232" y="860686"/>
                </a:lnTo>
                <a:lnTo>
                  <a:pt x="0" y="8606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pic>
        <p:nvPicPr>
          <p:cNvPr name="Picture 9" id="9"/>
          <p:cNvPicPr>
            <a:picLocks noChangeAspect="true"/>
          </p:cNvPicPr>
          <p:nvPr>
            <a:videoFile r:link="rId5"/>
          </p:nvPr>
        </p:nvPicPr>
        <p:blipFill>
          <a:blip r:embed="rId4"/>
          <a:stretch>
            <a:fillRect/>
          </a:stretch>
        </p:blipFill>
        <p:spPr>
          <a:xfrm rot="0">
            <a:off x="3653614" y="3173627"/>
            <a:ext cx="10981372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41396" t="0" r="-8416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21175" y="9220515"/>
            <a:ext cx="1999232" cy="860686"/>
          </a:xfrm>
          <a:custGeom>
            <a:avLst/>
            <a:gdLst/>
            <a:ahLst/>
            <a:cxnLst/>
            <a:rect r="r" b="b" t="t" l="l"/>
            <a:pathLst>
              <a:path h="860686" w="1999232">
                <a:moveTo>
                  <a:pt x="0" y="0"/>
                </a:moveTo>
                <a:lnTo>
                  <a:pt x="1999232" y="0"/>
                </a:lnTo>
                <a:lnTo>
                  <a:pt x="1999232" y="860686"/>
                </a:lnTo>
                <a:lnTo>
                  <a:pt x="0" y="8606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3500406"/>
            <a:ext cx="8996821" cy="405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Use strong passwords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Limit your social media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Perform virus and security updates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Learn about scams to be aware of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Keep learning!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Top tips for staying safe online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-50093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21175" y="9220515"/>
            <a:ext cx="1999232" cy="860686"/>
          </a:xfrm>
          <a:custGeom>
            <a:avLst/>
            <a:gdLst/>
            <a:ahLst/>
            <a:cxnLst/>
            <a:rect r="r" b="b" t="t" l="l"/>
            <a:pathLst>
              <a:path h="860686" w="1999232">
                <a:moveTo>
                  <a:pt x="0" y="0"/>
                </a:moveTo>
                <a:lnTo>
                  <a:pt x="1999232" y="0"/>
                </a:lnTo>
                <a:lnTo>
                  <a:pt x="1999232" y="860686"/>
                </a:lnTo>
                <a:lnTo>
                  <a:pt x="0" y="8606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2271681"/>
            <a:ext cx="8996821" cy="6517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Phishing scams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AI chat bots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Job scams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Online shopping scams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Tech support scams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Online romance scams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Investment scams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Lottery/prize scams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Types of scams to be aware of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150"/>
            <a:ext cx="9143800" cy="10287000"/>
            <a:chOff x="0" y="0"/>
            <a:chExt cx="1219173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170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191709">
                  <a:moveTo>
                    <a:pt x="0" y="0"/>
                  </a:moveTo>
                  <a:lnTo>
                    <a:pt x="12191709" y="0"/>
                  </a:lnTo>
                  <a:lnTo>
                    <a:pt x="12191709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3136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44294" y="845300"/>
            <a:ext cx="7343212" cy="8596401"/>
            <a:chOff x="0" y="0"/>
            <a:chExt cx="812800" cy="9515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951512"/>
            </a:xfrm>
            <a:custGeom>
              <a:avLst/>
              <a:gdLst/>
              <a:ahLst/>
              <a:cxnLst/>
              <a:rect r="r" b="b" t="t" l="l"/>
              <a:pathLst>
                <a:path h="951512" w="812800">
                  <a:moveTo>
                    <a:pt x="24249" y="0"/>
                  </a:moveTo>
                  <a:lnTo>
                    <a:pt x="788551" y="0"/>
                  </a:lnTo>
                  <a:cubicBezTo>
                    <a:pt x="794982" y="0"/>
                    <a:pt x="801150" y="2555"/>
                    <a:pt x="805698" y="7102"/>
                  </a:cubicBezTo>
                  <a:cubicBezTo>
                    <a:pt x="810245" y="11650"/>
                    <a:pt x="812800" y="17818"/>
                    <a:pt x="812800" y="24249"/>
                  </a:cubicBezTo>
                  <a:lnTo>
                    <a:pt x="812800" y="927263"/>
                  </a:lnTo>
                  <a:cubicBezTo>
                    <a:pt x="812800" y="940655"/>
                    <a:pt x="801943" y="951512"/>
                    <a:pt x="788551" y="951512"/>
                  </a:cubicBezTo>
                  <a:lnTo>
                    <a:pt x="24249" y="951512"/>
                  </a:lnTo>
                  <a:cubicBezTo>
                    <a:pt x="17818" y="951512"/>
                    <a:pt x="11650" y="948957"/>
                    <a:pt x="7102" y="944410"/>
                  </a:cubicBezTo>
                  <a:cubicBezTo>
                    <a:pt x="2555" y="939862"/>
                    <a:pt x="0" y="933694"/>
                    <a:pt x="0" y="927263"/>
                  </a:cubicBezTo>
                  <a:lnTo>
                    <a:pt x="0" y="24249"/>
                  </a:lnTo>
                  <a:cubicBezTo>
                    <a:pt x="0" y="17818"/>
                    <a:pt x="2555" y="11650"/>
                    <a:pt x="7102" y="7102"/>
                  </a:cubicBezTo>
                  <a:cubicBezTo>
                    <a:pt x="11650" y="2555"/>
                    <a:pt x="17818" y="0"/>
                    <a:pt x="24249" y="0"/>
                  </a:cubicBezTo>
                  <a:close/>
                </a:path>
              </a:pathLst>
            </a:custGeom>
            <a:blipFill>
              <a:blip r:embed="rId3"/>
              <a:stretch>
                <a:fillRect l="-42082" t="0" r="-33296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214950" y="7531250"/>
            <a:ext cx="5073050" cy="2755752"/>
          </a:xfrm>
          <a:custGeom>
            <a:avLst/>
            <a:gdLst/>
            <a:ahLst/>
            <a:cxnLst/>
            <a:rect r="r" b="b" t="t" l="l"/>
            <a:pathLst>
              <a:path h="2755752" w="5073050">
                <a:moveTo>
                  <a:pt x="0" y="0"/>
                </a:moveTo>
                <a:lnTo>
                  <a:pt x="5073050" y="0"/>
                </a:lnTo>
                <a:lnTo>
                  <a:pt x="5073050" y="2755752"/>
                </a:lnTo>
                <a:lnTo>
                  <a:pt x="0" y="2755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0485" t="-273287" r="-3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91048" y="3501240"/>
            <a:ext cx="8190343" cy="285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6399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 you have any questions?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8198900" y="-25400"/>
            <a:ext cx="10089104" cy="10287002"/>
          </a:xfrm>
          <a:custGeom>
            <a:avLst/>
            <a:gdLst/>
            <a:ahLst/>
            <a:cxnLst/>
            <a:rect r="r" b="b" t="t" l="l"/>
            <a:pathLst>
              <a:path h="10287002" w="10089104">
                <a:moveTo>
                  <a:pt x="10089104" y="0"/>
                </a:moveTo>
                <a:lnTo>
                  <a:pt x="0" y="0"/>
                </a:lnTo>
                <a:lnTo>
                  <a:pt x="0" y="10287002"/>
                </a:lnTo>
                <a:lnTo>
                  <a:pt x="10089104" y="10287002"/>
                </a:lnTo>
                <a:lnTo>
                  <a:pt x="10089104" y="0"/>
                </a:lnTo>
                <a:close/>
              </a:path>
            </a:pathLst>
          </a:custGeom>
          <a:blipFill>
            <a:blip r:embed="rId2"/>
            <a:stretch>
              <a:fillRect l="-16806" t="-115705" r="-150394" b="-463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78798" y="7795118"/>
            <a:ext cx="5440204" cy="1516798"/>
          </a:xfrm>
          <a:custGeom>
            <a:avLst/>
            <a:gdLst/>
            <a:ahLst/>
            <a:cxnLst/>
            <a:rect r="r" b="b" t="t" l="l"/>
            <a:pathLst>
              <a:path h="1516798" w="5440204">
                <a:moveTo>
                  <a:pt x="0" y="0"/>
                </a:moveTo>
                <a:lnTo>
                  <a:pt x="5440204" y="0"/>
                </a:lnTo>
                <a:lnTo>
                  <a:pt x="5440204" y="1516798"/>
                </a:lnTo>
                <a:lnTo>
                  <a:pt x="0" y="1516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11425" y="2132288"/>
            <a:ext cx="10723950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b="true" sz="96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299476" y="7795118"/>
            <a:ext cx="3737504" cy="1609027"/>
          </a:xfrm>
          <a:custGeom>
            <a:avLst/>
            <a:gdLst/>
            <a:ahLst/>
            <a:cxnLst/>
            <a:rect r="r" b="b" t="t" l="l"/>
            <a:pathLst>
              <a:path h="1609027" w="3737504">
                <a:moveTo>
                  <a:pt x="0" y="0"/>
                </a:moveTo>
                <a:lnTo>
                  <a:pt x="3737504" y="0"/>
                </a:lnTo>
                <a:lnTo>
                  <a:pt x="3737504" y="1609027"/>
                </a:lnTo>
                <a:lnTo>
                  <a:pt x="0" y="16090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11425" y="691525"/>
            <a:ext cx="16218151" cy="1019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7"/>
              </a:lnSpc>
            </a:pPr>
            <a:r>
              <a:rPr lang="en-US" b="true" sz="503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Acknowledgement of Country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11425" y="2441200"/>
            <a:ext cx="9342749" cy="6603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2"/>
              </a:lnSpc>
            </a:pPr>
            <a:r>
              <a:rPr lang="en-US" sz="42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We acknowledge the traditional custodians of the land and pay our respect to Elders past and present and extend that respect to Aboriginal and Torres Strait Islander peoples joining us today.</a:t>
            </a: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3144"/>
              </a:lnSpc>
            </a:pP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Image credit: Urtakerte/Heart indigemoji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Artist: Dreamtime Ladie by Kathleen Kemarre Wallace with Graham Wilfred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Download Indigenous emojis at www.indigemoji.com.au  </a:t>
            </a:r>
          </a:p>
          <a:p>
            <a:pPr algn="l">
              <a:lnSpc>
                <a:spcPts val="117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0245604" y="2655246"/>
            <a:ext cx="7137397" cy="7137397"/>
            <a:chOff x="0" y="0"/>
            <a:chExt cx="9516529" cy="951652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516491" cy="9516491"/>
            </a:xfrm>
            <a:custGeom>
              <a:avLst/>
              <a:gdLst/>
              <a:ahLst/>
              <a:cxnLst/>
              <a:rect r="r" b="b" t="t" l="l"/>
              <a:pathLst>
                <a:path h="9516491" w="9516491">
                  <a:moveTo>
                    <a:pt x="0" y="0"/>
                  </a:moveTo>
                  <a:lnTo>
                    <a:pt x="9516491" y="0"/>
                  </a:lnTo>
                  <a:lnTo>
                    <a:pt x="9516491" y="9516491"/>
                  </a:lnTo>
                  <a:lnTo>
                    <a:pt x="0" y="951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-10800000">
            <a:off x="11729552" y="-475297"/>
            <a:ext cx="7137406" cy="4078653"/>
            <a:chOff x="0" y="0"/>
            <a:chExt cx="9516542" cy="5438204"/>
          </a:xfrm>
        </p:grpSpPr>
        <p:sp>
          <p:nvSpPr>
            <p:cNvPr name="Freeform 7" id="7" descr="Decorative"/>
            <p:cNvSpPr/>
            <p:nvPr/>
          </p:nvSpPr>
          <p:spPr>
            <a:xfrm flipH="true" flipV="false" rot="0">
              <a:off x="0" y="0"/>
              <a:ext cx="9516491" cy="5438140"/>
            </a:xfrm>
            <a:custGeom>
              <a:avLst/>
              <a:gdLst/>
              <a:ahLst/>
              <a:cxnLst/>
              <a:rect r="r" b="b" t="t" l="l"/>
              <a:pathLst>
                <a:path h="5438140" w="9516491">
                  <a:moveTo>
                    <a:pt x="9516491" y="0"/>
                  </a:moveTo>
                  <a:lnTo>
                    <a:pt x="0" y="0"/>
                  </a:lnTo>
                  <a:lnTo>
                    <a:pt x="0" y="5438140"/>
                  </a:lnTo>
                  <a:lnTo>
                    <a:pt x="9516491" y="5438140"/>
                  </a:lnTo>
                  <a:lnTo>
                    <a:pt x="9516491" y="0"/>
                  </a:lnTo>
                  <a:close/>
                </a:path>
              </a:pathLst>
            </a:custGeom>
            <a:blipFill>
              <a:blip r:embed="rId3"/>
              <a:stretch>
                <a:fillRect l="-251109" t="-245785" r="-176" b="-1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37535" t="-13438" r="-42129" b="-6263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3500406"/>
            <a:ext cx="8996821" cy="405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Introduce yourself and share: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Your name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What do you do?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Why do you think learning more about AI is important?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Icebreaker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521175" y="9220515"/>
            <a:ext cx="1999232" cy="860686"/>
          </a:xfrm>
          <a:custGeom>
            <a:avLst/>
            <a:gdLst/>
            <a:ahLst/>
            <a:cxnLst/>
            <a:rect r="r" b="b" t="t" l="l"/>
            <a:pathLst>
              <a:path h="860686" w="1999232">
                <a:moveTo>
                  <a:pt x="0" y="0"/>
                </a:moveTo>
                <a:lnTo>
                  <a:pt x="1999232" y="0"/>
                </a:lnTo>
                <a:lnTo>
                  <a:pt x="1999232" y="860686"/>
                </a:lnTo>
                <a:lnTo>
                  <a:pt x="0" y="8606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2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622375" y="-2352445"/>
            <a:ext cx="18816009" cy="18718948"/>
          </a:xfrm>
          <a:custGeom>
            <a:avLst/>
            <a:gdLst/>
            <a:ahLst/>
            <a:cxnLst/>
            <a:rect r="r" b="b" t="t" l="l"/>
            <a:pathLst>
              <a:path h="18718948" w="18816009">
                <a:moveTo>
                  <a:pt x="0" y="0"/>
                </a:moveTo>
                <a:lnTo>
                  <a:pt x="18816009" y="0"/>
                </a:lnTo>
                <a:lnTo>
                  <a:pt x="18816009" y="18718947"/>
                </a:lnTo>
                <a:lnTo>
                  <a:pt x="0" y="187189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14825" y="924325"/>
            <a:ext cx="1685835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Agenda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14825" y="2079250"/>
            <a:ext cx="7907550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today‘s session, we will be covering: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11425" y="3657375"/>
            <a:ext cx="8589986" cy="1990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What is AI?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Benefits of using AI in everyday life</a:t>
            </a:r>
          </a:p>
          <a:p>
            <a:pPr algn="l" marL="1104513" indent="-552257" lvl="1">
              <a:lnSpc>
                <a:spcPts val="5399"/>
              </a:lnSpc>
              <a:buFont typeface="Arial"/>
              <a:buChar char="•"/>
            </a:pPr>
            <a:r>
              <a:rPr lang="en-US" sz="2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Staying safe online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4529137"/>
            <a:ext cx="1623060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AI?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Test your knowledge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521175" y="9220515"/>
            <a:ext cx="1999232" cy="860686"/>
          </a:xfrm>
          <a:custGeom>
            <a:avLst/>
            <a:gdLst/>
            <a:ahLst/>
            <a:cxnLst/>
            <a:rect r="r" b="b" t="t" l="l"/>
            <a:pathLst>
              <a:path h="860686" w="1999232">
                <a:moveTo>
                  <a:pt x="0" y="0"/>
                </a:moveTo>
                <a:lnTo>
                  <a:pt x="1999232" y="0"/>
                </a:lnTo>
                <a:lnTo>
                  <a:pt x="1999232" y="860686"/>
                </a:lnTo>
                <a:lnTo>
                  <a:pt x="0" y="8606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4"/>
              <a:stretch>
                <a:fillRect l="-24931" t="0" r="-24931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028700" y="3500406"/>
            <a:ext cx="8996821" cy="405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Let’s start off with a short quiz game called </a:t>
            </a:r>
            <a:r>
              <a:rPr lang="en-US" sz="3600" u="sng">
                <a:solidFill>
                  <a:srgbClr val="00A29E"/>
                </a:solidFill>
                <a:latin typeface="Poppins"/>
                <a:ea typeface="Poppins"/>
                <a:cs typeface="Poppins"/>
                <a:sym typeface="Poppins"/>
                <a:hlinkClick r:id="rId5" tooltip="https://view.genially.com/66a0819b3b1e79e9a83aafd7"/>
              </a:rPr>
              <a:t>‘Do you know about AI’</a:t>
            </a: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l">
              <a:lnSpc>
                <a:spcPts val="6480"/>
              </a:lnSpc>
            </a:pPr>
          </a:p>
          <a:p>
            <a:pPr algn="l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Scan the QR code with your phone, or use the link provided by your facilitator.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0885865" y="3013508"/>
            <a:ext cx="5565112" cy="5271476"/>
            <a:chOff x="0" y="0"/>
            <a:chExt cx="10589425" cy="10030689"/>
          </a:xfrm>
        </p:grpSpPr>
        <p:sp>
          <p:nvSpPr>
            <p:cNvPr name="Freeform 12" id="12" descr="A qr code on a white background  AI-generated content may be incorrect."/>
            <p:cNvSpPr/>
            <p:nvPr/>
          </p:nvSpPr>
          <p:spPr>
            <a:xfrm flipH="false" flipV="false" rot="0">
              <a:off x="0" y="0"/>
              <a:ext cx="10589387" cy="10030714"/>
            </a:xfrm>
            <a:custGeom>
              <a:avLst/>
              <a:gdLst/>
              <a:ahLst/>
              <a:cxnLst/>
              <a:rect r="r" b="b" t="t" l="l"/>
              <a:pathLst>
                <a:path h="10030714" w="10589387">
                  <a:moveTo>
                    <a:pt x="0" y="0"/>
                  </a:moveTo>
                  <a:lnTo>
                    <a:pt x="10589387" y="0"/>
                  </a:lnTo>
                  <a:lnTo>
                    <a:pt x="10589387" y="10030714"/>
                  </a:lnTo>
                  <a:lnTo>
                    <a:pt x="0" y="10030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2038247"/>
            <a:ext cx="16230600" cy="782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Watch this short video to see where AI may be appearing in your life.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Where is AI now?</a:t>
            </a:r>
          </a:p>
        </p:txBody>
      </p:sp>
      <p:pic>
        <p:nvPicPr>
          <p:cNvPr name="Picture 8" id="8"/>
          <p:cNvPicPr>
            <a:picLocks noChangeAspect="true"/>
          </p:cNvPicPr>
          <p:nvPr>
            <a:videoFile r:link="rId4"/>
          </p:nvPr>
        </p:nvPicPr>
        <p:blipFill>
          <a:blip r:embed="rId3"/>
          <a:stretch>
            <a:fillRect/>
          </a:stretch>
        </p:blipFill>
        <p:spPr>
          <a:xfrm rot="0">
            <a:off x="3653314" y="3173627"/>
            <a:ext cx="10981372" cy="6172200"/>
          </a:xfrm>
          <a:prstGeom prst="rect">
            <a:avLst/>
          </a:prstGeom>
        </p:spPr>
      </p:pic>
      <p:sp>
        <p:nvSpPr>
          <p:cNvPr name="Freeform 9" id="9"/>
          <p:cNvSpPr/>
          <p:nvPr/>
        </p:nvSpPr>
        <p:spPr>
          <a:xfrm flipH="false" flipV="false" rot="0">
            <a:off x="521175" y="9220515"/>
            <a:ext cx="1999232" cy="860686"/>
          </a:xfrm>
          <a:custGeom>
            <a:avLst/>
            <a:gdLst/>
            <a:ahLst/>
            <a:cxnLst/>
            <a:rect r="r" b="b" t="t" l="l"/>
            <a:pathLst>
              <a:path h="860686" w="1999232">
                <a:moveTo>
                  <a:pt x="0" y="0"/>
                </a:moveTo>
                <a:lnTo>
                  <a:pt x="1999232" y="0"/>
                </a:lnTo>
                <a:lnTo>
                  <a:pt x="1999232" y="860686"/>
                </a:lnTo>
                <a:lnTo>
                  <a:pt x="0" y="8606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31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726430" cy="10287000"/>
          </a:xfrm>
          <a:custGeom>
            <a:avLst/>
            <a:gdLst/>
            <a:ahLst/>
            <a:cxnLst/>
            <a:rect r="r" b="b" t="t" l="l"/>
            <a:pathLst>
              <a:path h="10287000" w="5726430">
                <a:moveTo>
                  <a:pt x="0" y="0"/>
                </a:moveTo>
                <a:lnTo>
                  <a:pt x="5726430" y="0"/>
                </a:lnTo>
                <a:lnTo>
                  <a:pt x="57264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3981450"/>
            <a:ext cx="16230600" cy="2257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Benefits of using AI</a:t>
            </a:r>
          </a:p>
          <a:p>
            <a:pPr algn="ctr">
              <a:lnSpc>
                <a:spcPts val="8640"/>
              </a:lnSpc>
            </a:pPr>
            <a:r>
              <a:rPr lang="en-US" b="true" sz="7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 daily life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175" y="601875"/>
            <a:ext cx="17246250" cy="1318050"/>
            <a:chOff x="0" y="0"/>
            <a:chExt cx="22995000" cy="1757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22969474" cy="1732026"/>
            </a:xfrm>
            <a:custGeom>
              <a:avLst/>
              <a:gdLst/>
              <a:ahLst/>
              <a:cxnLst/>
              <a:rect r="r" b="b" t="t" l="l"/>
              <a:pathLst>
                <a:path h="1732026" w="22969474">
                  <a:moveTo>
                    <a:pt x="0" y="866013"/>
                  </a:moveTo>
                  <a:cubicBezTo>
                    <a:pt x="0" y="387731"/>
                    <a:pt x="392938" y="0"/>
                    <a:pt x="877697" y="0"/>
                  </a:cubicBezTo>
                  <a:lnTo>
                    <a:pt x="22091777" y="0"/>
                  </a:lnTo>
                  <a:cubicBezTo>
                    <a:pt x="22576537" y="0"/>
                    <a:pt x="22969474" y="387731"/>
                    <a:pt x="22969474" y="866013"/>
                  </a:cubicBezTo>
                  <a:cubicBezTo>
                    <a:pt x="22969474" y="1344295"/>
                    <a:pt x="22576537" y="1732026"/>
                    <a:pt x="22091777" y="1732026"/>
                  </a:cubicBezTo>
                  <a:lnTo>
                    <a:pt x="877697" y="1732026"/>
                  </a:lnTo>
                  <a:cubicBezTo>
                    <a:pt x="392938" y="1732026"/>
                    <a:pt x="0" y="1344295"/>
                    <a:pt x="0" y="866013"/>
                  </a:cubicBezTo>
                  <a:close/>
                </a:path>
              </a:pathLst>
            </a:custGeom>
            <a:solidFill>
              <a:srgbClr val="031366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994874" cy="1757426"/>
            </a:xfrm>
            <a:custGeom>
              <a:avLst/>
              <a:gdLst/>
              <a:ahLst/>
              <a:cxnLst/>
              <a:rect r="r" b="b" t="t" l="l"/>
              <a:pathLst>
                <a:path h="1757426" w="22994874">
                  <a:moveTo>
                    <a:pt x="0" y="878713"/>
                  </a:moveTo>
                  <a:cubicBezTo>
                    <a:pt x="0" y="393192"/>
                    <a:pt x="398780" y="0"/>
                    <a:pt x="890397" y="0"/>
                  </a:cubicBezTo>
                  <a:lnTo>
                    <a:pt x="22104477" y="0"/>
                  </a:lnTo>
                  <a:lnTo>
                    <a:pt x="22104477" y="12700"/>
                  </a:lnTo>
                  <a:lnTo>
                    <a:pt x="22104477" y="0"/>
                  </a:lnTo>
                  <a:cubicBezTo>
                    <a:pt x="22596094" y="0"/>
                    <a:pt x="22994874" y="393192"/>
                    <a:pt x="22994874" y="878713"/>
                  </a:cubicBezTo>
                  <a:lnTo>
                    <a:pt x="22982174" y="878713"/>
                  </a:lnTo>
                  <a:lnTo>
                    <a:pt x="22994874" y="878713"/>
                  </a:lnTo>
                  <a:lnTo>
                    <a:pt x="22982174" y="878713"/>
                  </a:lnTo>
                  <a:lnTo>
                    <a:pt x="22994874" y="878713"/>
                  </a:lnTo>
                  <a:cubicBezTo>
                    <a:pt x="22994874" y="1364107"/>
                    <a:pt x="22596094" y="1757426"/>
                    <a:pt x="22104477" y="1757426"/>
                  </a:cubicBezTo>
                  <a:lnTo>
                    <a:pt x="22104477" y="1744726"/>
                  </a:lnTo>
                  <a:lnTo>
                    <a:pt x="22104477" y="1757426"/>
                  </a:lnTo>
                  <a:lnTo>
                    <a:pt x="890397" y="1757426"/>
                  </a:lnTo>
                  <a:lnTo>
                    <a:pt x="890397" y="1744726"/>
                  </a:lnTo>
                  <a:lnTo>
                    <a:pt x="890397" y="1757426"/>
                  </a:lnTo>
                  <a:cubicBezTo>
                    <a:pt x="398780" y="1757426"/>
                    <a:pt x="0" y="1364107"/>
                    <a:pt x="0" y="878713"/>
                  </a:cubicBezTo>
                  <a:lnTo>
                    <a:pt x="12700" y="878713"/>
                  </a:lnTo>
                  <a:lnTo>
                    <a:pt x="0" y="878713"/>
                  </a:lnTo>
                  <a:moveTo>
                    <a:pt x="25400" y="878713"/>
                  </a:moveTo>
                  <a:lnTo>
                    <a:pt x="12700" y="878713"/>
                  </a:lnTo>
                  <a:lnTo>
                    <a:pt x="25400" y="878713"/>
                  </a:lnTo>
                  <a:cubicBezTo>
                    <a:pt x="25400" y="1349756"/>
                    <a:pt x="412496" y="1732026"/>
                    <a:pt x="890397" y="1732026"/>
                  </a:cubicBezTo>
                  <a:lnTo>
                    <a:pt x="22104477" y="1732026"/>
                  </a:lnTo>
                  <a:cubicBezTo>
                    <a:pt x="22582378" y="1732026"/>
                    <a:pt x="22969474" y="1349883"/>
                    <a:pt x="22969474" y="878713"/>
                  </a:cubicBezTo>
                  <a:cubicBezTo>
                    <a:pt x="22969474" y="407543"/>
                    <a:pt x="22582505" y="25400"/>
                    <a:pt x="22104604" y="25400"/>
                  </a:cubicBezTo>
                  <a:lnTo>
                    <a:pt x="890397" y="25400"/>
                  </a:lnTo>
                  <a:lnTo>
                    <a:pt x="890397" y="12700"/>
                  </a:lnTo>
                  <a:lnTo>
                    <a:pt x="890397" y="25400"/>
                  </a:lnTo>
                  <a:cubicBezTo>
                    <a:pt x="412496" y="25400"/>
                    <a:pt x="25400" y="407543"/>
                    <a:pt x="25400" y="878713"/>
                  </a:cubicBezTo>
                  <a:close/>
                </a:path>
              </a:pathLst>
            </a:custGeom>
            <a:solidFill>
              <a:srgbClr val="E5E5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671473" y="9188066"/>
            <a:ext cx="3319725" cy="925584"/>
          </a:xfrm>
          <a:custGeom>
            <a:avLst/>
            <a:gdLst/>
            <a:ahLst/>
            <a:cxnLst/>
            <a:rect r="r" b="b" t="t" l="l"/>
            <a:pathLst>
              <a:path h="925584" w="3319725">
                <a:moveTo>
                  <a:pt x="0" y="0"/>
                </a:moveTo>
                <a:lnTo>
                  <a:pt x="3319725" y="0"/>
                </a:lnTo>
                <a:lnTo>
                  <a:pt x="3319725" y="925584"/>
                </a:lnTo>
                <a:lnTo>
                  <a:pt x="0" y="925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521025" y="2501850"/>
            <a:ext cx="6294791" cy="629479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8288" y="0"/>
                  </a:moveTo>
                  <a:lnTo>
                    <a:pt x="784512" y="0"/>
                  </a:lnTo>
                  <a:cubicBezTo>
                    <a:pt x="800135" y="0"/>
                    <a:pt x="812800" y="12665"/>
                    <a:pt x="812800" y="28288"/>
                  </a:cubicBezTo>
                  <a:lnTo>
                    <a:pt x="812800" y="784512"/>
                  </a:lnTo>
                  <a:cubicBezTo>
                    <a:pt x="812800" y="800135"/>
                    <a:pt x="800135" y="812800"/>
                    <a:pt x="784512" y="812800"/>
                  </a:cubicBezTo>
                  <a:lnTo>
                    <a:pt x="28288" y="812800"/>
                  </a:lnTo>
                  <a:cubicBezTo>
                    <a:pt x="12665" y="812800"/>
                    <a:pt x="0" y="800135"/>
                    <a:pt x="0" y="784512"/>
                  </a:cubicBezTo>
                  <a:lnTo>
                    <a:pt x="0" y="28288"/>
                  </a:lnTo>
                  <a:cubicBezTo>
                    <a:pt x="0" y="12665"/>
                    <a:pt x="12665" y="0"/>
                    <a:pt x="28288" y="0"/>
                  </a:cubicBezTo>
                  <a:close/>
                </a:path>
              </a:pathLst>
            </a:custGeom>
            <a:blipFill>
              <a:blip r:embed="rId3"/>
              <a:stretch>
                <a:fillRect l="-18155" t="0" r="-31938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21175" y="9220515"/>
            <a:ext cx="1999232" cy="860686"/>
          </a:xfrm>
          <a:custGeom>
            <a:avLst/>
            <a:gdLst/>
            <a:ahLst/>
            <a:cxnLst/>
            <a:rect r="r" b="b" t="t" l="l"/>
            <a:pathLst>
              <a:path h="860686" w="1999232">
                <a:moveTo>
                  <a:pt x="0" y="0"/>
                </a:moveTo>
                <a:lnTo>
                  <a:pt x="1999232" y="0"/>
                </a:lnTo>
                <a:lnTo>
                  <a:pt x="1999232" y="860686"/>
                </a:lnTo>
                <a:lnTo>
                  <a:pt x="0" y="8606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2681256"/>
            <a:ext cx="8996821" cy="5697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Translate into different languages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Find a new job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Learn something new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Set reminders and schedule events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Find your way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Cook like a pro</a:t>
            </a:r>
          </a:p>
          <a:p>
            <a:pPr algn="l" marL="777240" indent="-388620" lvl="1">
              <a:lnSpc>
                <a:spcPts val="6480"/>
              </a:lnSpc>
              <a:buFont typeface="Arial"/>
              <a:buChar char="•"/>
            </a:pPr>
            <a:r>
              <a:rPr lang="en-US" sz="36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Stay active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9887"/>
            <a:ext cx="16230600" cy="90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b="true" sz="5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How AI can help you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DAHLkQKrdrA</dc:identifier>
  <dcterms:modified xsi:type="dcterms:W3CDTF">2011-08-01T06:04:30Z</dcterms:modified>
  <cp:revision>1</cp:revision>
  <dc:title>NIECH x Good Things - Intro to AI</dc:title>
</cp:coreProperties>
</file>