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18288000" cy="10287000"/>
  <p:notesSz cx="6858000" cy="9144000"/>
  <p:embeddedFontLst>
    <p:embeddedFont>
      <p:font typeface="Poppins Bold" charset="1" panose="00000800000000000000"/>
      <p:regular r:id="rId29"/>
    </p:embeddedFont>
    <p:embeddedFont>
      <p:font typeface="Poppins" charset="1" panose="0000050000000000000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jpeg" Type="http://schemas.openxmlformats.org/officeDocument/2006/relationships/image"/><Relationship Id="rId7" Target="../media/image6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4.png" Type="http://schemas.openxmlformats.org/officeDocument/2006/relationships/image"/><Relationship Id="rId4" Target="../media/image31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8.png" Type="http://schemas.openxmlformats.org/officeDocument/2006/relationships/image"/><Relationship Id="rId11" Target="../media/image39.svg" Type="http://schemas.openxmlformats.org/officeDocument/2006/relationships/image"/><Relationship Id="rId2" Target="../media/image13.png" Type="http://schemas.openxmlformats.org/officeDocument/2006/relationships/image"/><Relationship Id="rId3" Target="../media/image4.png" Type="http://schemas.openxmlformats.org/officeDocument/2006/relationships/image"/><Relationship Id="rId4" Target="../media/image32.png" Type="http://schemas.openxmlformats.org/officeDocument/2006/relationships/image"/><Relationship Id="rId5" Target="../media/image33.svg" Type="http://schemas.openxmlformats.org/officeDocument/2006/relationships/image"/><Relationship Id="rId6" Target="../media/image34.png" Type="http://schemas.openxmlformats.org/officeDocument/2006/relationships/image"/><Relationship Id="rId7" Target="../media/image35.svg" Type="http://schemas.openxmlformats.org/officeDocument/2006/relationships/image"/><Relationship Id="rId8" Target="../media/image36.png" Type="http://schemas.openxmlformats.org/officeDocument/2006/relationships/image"/><Relationship Id="rId9" Target="../media/image37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4.pn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Relationship Id="rId6" Target="../media/image42.png" Type="http://schemas.openxmlformats.org/officeDocument/2006/relationships/image"/><Relationship Id="rId7" Target="../media/image43.svg" Type="http://schemas.openxmlformats.org/officeDocument/2006/relationships/image"/><Relationship Id="rId8" Target="../media/image44.png" Type="http://schemas.openxmlformats.org/officeDocument/2006/relationships/image"/><Relationship Id="rId9" Target="../media/image45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4.png" Type="http://schemas.openxmlformats.org/officeDocument/2006/relationships/image"/><Relationship Id="rId4" Target="../media/image46.jpeg" Type="http://schemas.openxmlformats.org/officeDocument/2006/relationships/image"/><Relationship Id="rId5" Target="https://www.esafety.gov.au" TargetMode="External" Type="http://schemas.openxmlformats.org/officeDocument/2006/relationships/hyperlink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4.png" Type="http://schemas.openxmlformats.org/officeDocument/2006/relationships/image"/><Relationship Id="rId4" Target="../media/image47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49.jpeg" Type="http://schemas.openxmlformats.org/officeDocument/2006/relationships/image"/><Relationship Id="rId4" Target="https://view.genially.com/66f1fecec25c7141c78f5d66" TargetMode="External" Type="http://schemas.openxmlformats.org/officeDocument/2006/relationships/hyperlink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4.png" Type="http://schemas.openxmlformats.org/officeDocument/2006/relationships/image"/><Relationship Id="rId4" Target="../media/image50.jpeg" Type="http://schemas.openxmlformats.org/officeDocument/2006/relationships/image"/><Relationship Id="rId5" Target="../media/image51.png" Type="http://schemas.openxmlformats.org/officeDocument/2006/relationships/image"/><Relationship Id="rId6" Target="../media/image52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4.png" Type="http://schemas.openxmlformats.org/officeDocument/2006/relationships/image"/><Relationship Id="rId4" Target="../media/image53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4.png" Type="http://schemas.openxmlformats.org/officeDocument/2006/relationships/image"/><Relationship Id="rId4" Target="../media/image54.jpeg" Type="http://schemas.openxmlformats.org/officeDocument/2006/relationships/image"/><Relationship Id="rId5" Target="https://hivemoderation.com/ai-generated-content-detection" TargetMode="External" Type="http://schemas.openxmlformats.org/officeDocument/2006/relationships/hyperlink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5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png" Type="http://schemas.openxmlformats.org/officeDocument/2006/relationships/image"/><Relationship Id="rId3" Target="../media/image57.png" Type="http://schemas.openxmlformats.org/officeDocument/2006/relationships/image"/><Relationship Id="rId4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4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16.png" Type="http://schemas.openxmlformats.org/officeDocument/2006/relationships/image"/><Relationship Id="rId7" Target="../media/image17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4.png" Type="http://schemas.openxmlformats.org/officeDocument/2006/relationships/image"/><Relationship Id="rId4" Target="../media/image18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4.png" Type="http://schemas.openxmlformats.org/officeDocument/2006/relationships/image"/><Relationship Id="rId4" Target="../media/image19.jpeg" Type="http://schemas.openxmlformats.org/officeDocument/2006/relationships/image"/><Relationship Id="rId5" Target="../media/image20.jpeg" Type="http://schemas.openxmlformats.org/officeDocument/2006/relationships/image"/><Relationship Id="rId6" Target="../media/image21.png" Type="http://schemas.openxmlformats.org/officeDocument/2006/relationships/image"/><Relationship Id="rId7" Target="../media/image2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svg" Type="http://schemas.openxmlformats.org/officeDocument/2006/relationships/image"/><Relationship Id="rId2" Target="../media/image13.png" Type="http://schemas.openxmlformats.org/officeDocument/2006/relationships/image"/><Relationship Id="rId3" Target="../media/image4.png" Type="http://schemas.openxmlformats.org/officeDocument/2006/relationships/image"/><Relationship Id="rId4" Target="../media/image23.png" Type="http://schemas.openxmlformats.org/officeDocument/2006/relationships/image"/><Relationship Id="rId5" Target="../media/image24.png" Type="http://schemas.openxmlformats.org/officeDocument/2006/relationships/image"/><Relationship Id="rId6" Target="../media/image25.svg" Type="http://schemas.openxmlformats.org/officeDocument/2006/relationships/image"/><Relationship Id="rId7" Target="../media/image26.png" Type="http://schemas.openxmlformats.org/officeDocument/2006/relationships/image"/><Relationship Id="rId8" Target="../media/image27.svg" Type="http://schemas.openxmlformats.org/officeDocument/2006/relationships/image"/><Relationship Id="rId9" Target="../media/image2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4.png" Type="http://schemas.openxmlformats.org/officeDocument/2006/relationships/image"/><Relationship Id="rId4" Target="../media/image30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49536" y="8334475"/>
            <a:ext cx="5203175" cy="1231325"/>
          </a:xfrm>
          <a:custGeom>
            <a:avLst/>
            <a:gdLst/>
            <a:ahLst/>
            <a:cxnLst/>
            <a:rect r="r" b="b" t="t" l="l"/>
            <a:pathLst>
              <a:path h="1231325" w="5203175">
                <a:moveTo>
                  <a:pt x="0" y="0"/>
                </a:moveTo>
                <a:lnTo>
                  <a:pt x="5203175" y="0"/>
                </a:lnTo>
                <a:lnTo>
                  <a:pt x="5203175" y="1231325"/>
                </a:lnTo>
                <a:lnTo>
                  <a:pt x="0" y="12313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4173224" y="-809015"/>
            <a:ext cx="4709624" cy="6196874"/>
          </a:xfrm>
          <a:custGeom>
            <a:avLst/>
            <a:gdLst/>
            <a:ahLst/>
            <a:cxnLst/>
            <a:rect r="r" b="b" t="t" l="l"/>
            <a:pathLst>
              <a:path h="6196874" w="4709624">
                <a:moveTo>
                  <a:pt x="0" y="0"/>
                </a:moveTo>
                <a:lnTo>
                  <a:pt x="4709625" y="0"/>
                </a:lnTo>
                <a:lnTo>
                  <a:pt x="4709625" y="6196875"/>
                </a:lnTo>
                <a:lnTo>
                  <a:pt x="0" y="61968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182575" y="8113451"/>
            <a:ext cx="4171922" cy="1673374"/>
          </a:xfrm>
          <a:custGeom>
            <a:avLst/>
            <a:gdLst/>
            <a:ahLst/>
            <a:cxnLst/>
            <a:rect r="r" b="b" t="t" l="l"/>
            <a:pathLst>
              <a:path h="1673374" w="4171922">
                <a:moveTo>
                  <a:pt x="0" y="0"/>
                </a:moveTo>
                <a:lnTo>
                  <a:pt x="4171922" y="0"/>
                </a:lnTo>
                <a:lnTo>
                  <a:pt x="4171922" y="1673374"/>
                </a:lnTo>
                <a:lnTo>
                  <a:pt x="0" y="16733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44371" t="0" r="0" b="-663415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20000" y="721200"/>
            <a:ext cx="7357800" cy="8844600"/>
            <a:chOff x="0" y="0"/>
            <a:chExt cx="812800" cy="97704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977044"/>
            </a:xfrm>
            <a:custGeom>
              <a:avLst/>
              <a:gdLst/>
              <a:ahLst/>
              <a:cxnLst/>
              <a:rect r="r" b="b" t="t" l="l"/>
              <a:pathLst>
                <a:path h="977044" w="812800">
                  <a:moveTo>
                    <a:pt x="24201" y="0"/>
                  </a:moveTo>
                  <a:lnTo>
                    <a:pt x="788599" y="0"/>
                  </a:lnTo>
                  <a:cubicBezTo>
                    <a:pt x="801965" y="0"/>
                    <a:pt x="812800" y="10835"/>
                    <a:pt x="812800" y="24201"/>
                  </a:cubicBezTo>
                  <a:lnTo>
                    <a:pt x="812800" y="952843"/>
                  </a:lnTo>
                  <a:cubicBezTo>
                    <a:pt x="812800" y="966209"/>
                    <a:pt x="801965" y="977044"/>
                    <a:pt x="788599" y="977044"/>
                  </a:cubicBezTo>
                  <a:lnTo>
                    <a:pt x="24201" y="977044"/>
                  </a:lnTo>
                  <a:cubicBezTo>
                    <a:pt x="17782" y="977044"/>
                    <a:pt x="11627" y="974494"/>
                    <a:pt x="7088" y="969955"/>
                  </a:cubicBezTo>
                  <a:cubicBezTo>
                    <a:pt x="2550" y="965417"/>
                    <a:pt x="0" y="959261"/>
                    <a:pt x="0" y="952843"/>
                  </a:cubicBezTo>
                  <a:lnTo>
                    <a:pt x="0" y="24201"/>
                  </a:lnTo>
                  <a:cubicBezTo>
                    <a:pt x="0" y="10835"/>
                    <a:pt x="10835" y="0"/>
                    <a:pt x="24201" y="0"/>
                  </a:cubicBezTo>
                  <a:close/>
                </a:path>
              </a:pathLst>
            </a:custGeom>
            <a:blipFill>
              <a:blip r:embed="rId6"/>
              <a:stretch>
                <a:fillRect l="-31297" t="0" r="-49013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-260950" y="7750876"/>
            <a:ext cx="4515920" cy="2691771"/>
          </a:xfrm>
          <a:custGeom>
            <a:avLst/>
            <a:gdLst/>
            <a:ahLst/>
            <a:cxnLst/>
            <a:rect r="r" b="b" t="t" l="l"/>
            <a:pathLst>
              <a:path h="2691771" w="4515920">
                <a:moveTo>
                  <a:pt x="0" y="0"/>
                </a:moveTo>
                <a:lnTo>
                  <a:pt x="4515920" y="0"/>
                </a:lnTo>
                <a:lnTo>
                  <a:pt x="4515920" y="2691771"/>
                </a:lnTo>
                <a:lnTo>
                  <a:pt x="0" y="26917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343941" r="-370433" b="-2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9144000" y="3338512"/>
            <a:ext cx="8464245" cy="353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19"/>
              </a:lnSpc>
            </a:pPr>
            <a:r>
              <a:rPr lang="en-US" sz="7599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Introduction</a:t>
            </a:r>
          </a:p>
          <a:p>
            <a:pPr algn="l">
              <a:lnSpc>
                <a:spcPts val="9120"/>
              </a:lnSpc>
            </a:pPr>
            <a:r>
              <a:rPr lang="en-US" b="true" sz="7600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to Artificial Intelligence (AI)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6200" y="9111859"/>
            <a:ext cx="2687576" cy="1077997"/>
          </a:xfrm>
          <a:custGeom>
            <a:avLst/>
            <a:gdLst/>
            <a:ahLst/>
            <a:cxnLst/>
            <a:rect r="r" b="b" t="t" l="l"/>
            <a:pathLst>
              <a:path h="1077997" w="2687576">
                <a:moveTo>
                  <a:pt x="0" y="0"/>
                </a:moveTo>
                <a:lnTo>
                  <a:pt x="2687576" y="0"/>
                </a:lnTo>
                <a:lnTo>
                  <a:pt x="2687576" y="1077998"/>
                </a:lnTo>
                <a:lnTo>
                  <a:pt x="0" y="1077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4371" t="0" r="0" b="-663415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1452955" y="2930811"/>
            <a:ext cx="5246370" cy="5246370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33940" y="0"/>
                  </a:moveTo>
                  <a:lnTo>
                    <a:pt x="778860" y="0"/>
                  </a:lnTo>
                  <a:cubicBezTo>
                    <a:pt x="797604" y="0"/>
                    <a:pt x="812800" y="15196"/>
                    <a:pt x="812800" y="33940"/>
                  </a:cubicBezTo>
                  <a:lnTo>
                    <a:pt x="812800" y="778860"/>
                  </a:lnTo>
                  <a:cubicBezTo>
                    <a:pt x="812800" y="797604"/>
                    <a:pt x="797604" y="812800"/>
                    <a:pt x="778860" y="812800"/>
                  </a:cubicBezTo>
                  <a:lnTo>
                    <a:pt x="33940" y="812800"/>
                  </a:lnTo>
                  <a:cubicBezTo>
                    <a:pt x="15196" y="812800"/>
                    <a:pt x="0" y="797604"/>
                    <a:pt x="0" y="778860"/>
                  </a:cubicBezTo>
                  <a:lnTo>
                    <a:pt x="0" y="33940"/>
                  </a:lnTo>
                  <a:cubicBezTo>
                    <a:pt x="0" y="15196"/>
                    <a:pt x="15196" y="0"/>
                    <a:pt x="33940" y="0"/>
                  </a:cubicBezTo>
                  <a:close/>
                </a:path>
              </a:pathLst>
            </a:custGeom>
            <a:blipFill>
              <a:blip r:embed="rId4"/>
              <a:stretch>
                <a:fillRect l="-53466" t="-16127" r="-20567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028700" y="2833655"/>
            <a:ext cx="8996821" cy="5278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It is also important to stay aware of the risks, as AI is stil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l a dev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eloping technology that requires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 c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areful use. Things to look out for include: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Information may sometimes be incorrect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Privacy concerns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Over-reliance on technology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Ethical issues (fake images or misinformation)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Job displacement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Ethical concerns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Disdvantages of AI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726430" cy="10287000"/>
          </a:xfrm>
          <a:custGeom>
            <a:avLst/>
            <a:gdLst/>
            <a:ahLst/>
            <a:cxnLst/>
            <a:rect r="r" b="b" t="t" l="l"/>
            <a:pathLst>
              <a:path h="10287000" w="5726430">
                <a:moveTo>
                  <a:pt x="0" y="0"/>
                </a:moveTo>
                <a:lnTo>
                  <a:pt x="5726430" y="0"/>
                </a:lnTo>
                <a:lnTo>
                  <a:pt x="57264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4529137"/>
            <a:ext cx="16230600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b="true" sz="7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AI Safety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6200" y="9111859"/>
            <a:ext cx="2687576" cy="1077997"/>
          </a:xfrm>
          <a:custGeom>
            <a:avLst/>
            <a:gdLst/>
            <a:ahLst/>
            <a:cxnLst/>
            <a:rect r="r" b="b" t="t" l="l"/>
            <a:pathLst>
              <a:path h="1077997" w="2687576">
                <a:moveTo>
                  <a:pt x="0" y="0"/>
                </a:moveTo>
                <a:lnTo>
                  <a:pt x="2687576" y="0"/>
                </a:lnTo>
                <a:lnTo>
                  <a:pt x="2687576" y="1077998"/>
                </a:lnTo>
                <a:lnTo>
                  <a:pt x="0" y="1077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4371" t="0" r="0" b="-663415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028700" y="2778171"/>
            <a:ext cx="2557656" cy="2557656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7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780396" y="2778171"/>
            <a:ext cx="2557656" cy="2557656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7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028700" y="6212127"/>
            <a:ext cx="2557656" cy="2557656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7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9780396" y="6212127"/>
            <a:ext cx="2557656" cy="2557656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79"/>
                </a:lnSpc>
              </a:pP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1402520" y="3151991"/>
            <a:ext cx="1810017" cy="1810017"/>
          </a:xfrm>
          <a:custGeom>
            <a:avLst/>
            <a:gdLst/>
            <a:ahLst/>
            <a:cxnLst/>
            <a:rect r="r" b="b" t="t" l="l"/>
            <a:pathLst>
              <a:path h="1810017" w="1810017">
                <a:moveTo>
                  <a:pt x="0" y="0"/>
                </a:moveTo>
                <a:lnTo>
                  <a:pt x="1810017" y="0"/>
                </a:lnTo>
                <a:lnTo>
                  <a:pt x="1810017" y="1810017"/>
                </a:lnTo>
                <a:lnTo>
                  <a:pt x="0" y="18100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0154216" y="3151991"/>
            <a:ext cx="1810017" cy="1810017"/>
          </a:xfrm>
          <a:custGeom>
            <a:avLst/>
            <a:gdLst/>
            <a:ahLst/>
            <a:cxnLst/>
            <a:rect r="r" b="b" t="t" l="l"/>
            <a:pathLst>
              <a:path h="1810017" w="1810017">
                <a:moveTo>
                  <a:pt x="0" y="0"/>
                </a:moveTo>
                <a:lnTo>
                  <a:pt x="1810016" y="0"/>
                </a:lnTo>
                <a:lnTo>
                  <a:pt x="1810016" y="1810017"/>
                </a:lnTo>
                <a:lnTo>
                  <a:pt x="0" y="18100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490640" y="6674068"/>
            <a:ext cx="1633776" cy="1633776"/>
          </a:xfrm>
          <a:custGeom>
            <a:avLst/>
            <a:gdLst/>
            <a:ahLst/>
            <a:cxnLst/>
            <a:rect r="r" b="b" t="t" l="l"/>
            <a:pathLst>
              <a:path h="1633776" w="1633776">
                <a:moveTo>
                  <a:pt x="0" y="0"/>
                </a:moveTo>
                <a:lnTo>
                  <a:pt x="1633776" y="0"/>
                </a:lnTo>
                <a:lnTo>
                  <a:pt x="1633776" y="1633775"/>
                </a:lnTo>
                <a:lnTo>
                  <a:pt x="0" y="16337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0436970" y="6730422"/>
            <a:ext cx="1244509" cy="1521067"/>
          </a:xfrm>
          <a:custGeom>
            <a:avLst/>
            <a:gdLst/>
            <a:ahLst/>
            <a:cxnLst/>
            <a:rect r="r" b="b" t="t" l="l"/>
            <a:pathLst>
              <a:path h="1521067" w="1244509">
                <a:moveTo>
                  <a:pt x="0" y="0"/>
                </a:moveTo>
                <a:lnTo>
                  <a:pt x="1244509" y="0"/>
                </a:lnTo>
                <a:lnTo>
                  <a:pt x="1244509" y="1521067"/>
                </a:lnTo>
                <a:lnTo>
                  <a:pt x="0" y="152106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How to use AI Safely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3891934" y="2813034"/>
            <a:ext cx="5056040" cy="2326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2599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Protect personal information. 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Don’t share passwords, private data, or sensitive details with AI tools.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643630" y="2813034"/>
            <a:ext cx="4615670" cy="2326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2599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Think critically. </a:t>
            </a:r>
          </a:p>
          <a:p>
            <a:pPr algn="l">
              <a:lnSpc>
                <a:spcPts val="4679"/>
              </a:lnSpc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AI can make mistakes, so always double-check important information.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3891934" y="5951715"/>
            <a:ext cx="5056040" cy="2916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2599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Use AI as a helper.</a:t>
            </a:r>
          </a:p>
          <a:p>
            <a:pPr algn="l">
              <a:lnSpc>
                <a:spcPts val="4679"/>
              </a:lnSpc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Let AI support learning, brainstorming, and productivity, but keep human judgment.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643630" y="6542265"/>
            <a:ext cx="4615670" cy="1735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2599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Use trusted AI tools.</a:t>
            </a:r>
          </a:p>
          <a:p>
            <a:pPr algn="l">
              <a:lnSpc>
                <a:spcPts val="4679"/>
              </a:lnSpc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Choose reliable platforms with clear privacy policies.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6200" y="9111859"/>
            <a:ext cx="2687576" cy="1077997"/>
          </a:xfrm>
          <a:custGeom>
            <a:avLst/>
            <a:gdLst/>
            <a:ahLst/>
            <a:cxnLst/>
            <a:rect r="r" b="b" t="t" l="l"/>
            <a:pathLst>
              <a:path h="1077997" w="2687576">
                <a:moveTo>
                  <a:pt x="0" y="0"/>
                </a:moveTo>
                <a:lnTo>
                  <a:pt x="2687576" y="0"/>
                </a:lnTo>
                <a:lnTo>
                  <a:pt x="2687576" y="1077998"/>
                </a:lnTo>
                <a:lnTo>
                  <a:pt x="0" y="1077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4371" t="0" r="0" b="-663415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How to use AI Ethically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28700" y="2778171"/>
            <a:ext cx="2557656" cy="2557656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7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780396" y="2778171"/>
            <a:ext cx="2557656" cy="2557656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7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28700" y="6212127"/>
            <a:ext cx="2557656" cy="2557656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7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3891934" y="2813034"/>
            <a:ext cx="5056040" cy="2326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2599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Don’t use AI to cheat.</a:t>
            </a:r>
          </a:p>
          <a:p>
            <a:pPr algn="l">
              <a:lnSpc>
                <a:spcPts val="4679"/>
              </a:lnSpc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Don’t use AI to create fake news, scams, bullying content, or harmful material.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643630" y="2813034"/>
            <a:ext cx="4615670" cy="2326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2599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Be responsible.</a:t>
            </a:r>
          </a:p>
          <a:p>
            <a:pPr algn="l">
              <a:lnSpc>
                <a:spcPts val="4679"/>
              </a:lnSpc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Think about how AI content might affect others before sharing it.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3891934" y="6246990"/>
            <a:ext cx="5056040" cy="2326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2599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Respect others’ privacy. </a:t>
            </a:r>
          </a:p>
          <a:p>
            <a:pPr algn="l">
              <a:lnSpc>
                <a:spcPts val="4679"/>
              </a:lnSpc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Don’t upload photos, documents, or data about people without permission.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1402520" y="3151991"/>
            <a:ext cx="1810017" cy="1810017"/>
          </a:xfrm>
          <a:custGeom>
            <a:avLst/>
            <a:gdLst/>
            <a:ahLst/>
            <a:cxnLst/>
            <a:rect r="r" b="b" t="t" l="l"/>
            <a:pathLst>
              <a:path h="1810017" w="1810017">
                <a:moveTo>
                  <a:pt x="0" y="0"/>
                </a:moveTo>
                <a:lnTo>
                  <a:pt x="1810017" y="0"/>
                </a:lnTo>
                <a:lnTo>
                  <a:pt x="1810017" y="1810017"/>
                </a:lnTo>
                <a:lnTo>
                  <a:pt x="0" y="18100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490640" y="6564552"/>
            <a:ext cx="1633776" cy="1633776"/>
          </a:xfrm>
          <a:custGeom>
            <a:avLst/>
            <a:gdLst/>
            <a:ahLst/>
            <a:cxnLst/>
            <a:rect r="r" b="b" t="t" l="l"/>
            <a:pathLst>
              <a:path h="1633776" w="1633776">
                <a:moveTo>
                  <a:pt x="0" y="0"/>
                </a:moveTo>
                <a:lnTo>
                  <a:pt x="1633776" y="0"/>
                </a:lnTo>
                <a:lnTo>
                  <a:pt x="1633776" y="1633776"/>
                </a:lnTo>
                <a:lnTo>
                  <a:pt x="0" y="16337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0242336" y="3240111"/>
            <a:ext cx="1633776" cy="1633776"/>
          </a:xfrm>
          <a:custGeom>
            <a:avLst/>
            <a:gdLst/>
            <a:ahLst/>
            <a:cxnLst/>
            <a:rect r="r" b="b" t="t" l="l"/>
            <a:pathLst>
              <a:path h="1633776" w="1633776">
                <a:moveTo>
                  <a:pt x="0" y="0"/>
                </a:moveTo>
                <a:lnTo>
                  <a:pt x="1633776" y="0"/>
                </a:lnTo>
                <a:lnTo>
                  <a:pt x="1633776" y="1633776"/>
                </a:lnTo>
                <a:lnTo>
                  <a:pt x="0" y="16337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6200" y="9111859"/>
            <a:ext cx="2687576" cy="1077997"/>
          </a:xfrm>
          <a:custGeom>
            <a:avLst/>
            <a:gdLst/>
            <a:ahLst/>
            <a:cxnLst/>
            <a:rect r="r" b="b" t="t" l="l"/>
            <a:pathLst>
              <a:path h="1077997" w="2687576">
                <a:moveTo>
                  <a:pt x="0" y="0"/>
                </a:moveTo>
                <a:lnTo>
                  <a:pt x="2687576" y="0"/>
                </a:lnTo>
                <a:lnTo>
                  <a:pt x="2687576" y="1077998"/>
                </a:lnTo>
                <a:lnTo>
                  <a:pt x="0" y="1077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4371" t="0" r="0" b="-663415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1452955" y="2930811"/>
            <a:ext cx="5246370" cy="5246370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33940" y="0"/>
                  </a:moveTo>
                  <a:lnTo>
                    <a:pt x="778860" y="0"/>
                  </a:lnTo>
                  <a:cubicBezTo>
                    <a:pt x="797604" y="0"/>
                    <a:pt x="812800" y="15196"/>
                    <a:pt x="812800" y="33940"/>
                  </a:cubicBezTo>
                  <a:lnTo>
                    <a:pt x="812800" y="778860"/>
                  </a:lnTo>
                  <a:cubicBezTo>
                    <a:pt x="812800" y="797604"/>
                    <a:pt x="797604" y="812800"/>
                    <a:pt x="778860" y="812800"/>
                  </a:cubicBezTo>
                  <a:lnTo>
                    <a:pt x="33940" y="812800"/>
                  </a:lnTo>
                  <a:cubicBezTo>
                    <a:pt x="15196" y="812800"/>
                    <a:pt x="0" y="797604"/>
                    <a:pt x="0" y="778860"/>
                  </a:cubicBezTo>
                  <a:lnTo>
                    <a:pt x="0" y="33940"/>
                  </a:lnTo>
                  <a:cubicBezTo>
                    <a:pt x="0" y="15196"/>
                    <a:pt x="15196" y="0"/>
                    <a:pt x="33940" y="0"/>
                  </a:cubicBezTo>
                  <a:close/>
                </a:path>
              </a:pathLst>
            </a:custGeom>
            <a:blipFill>
              <a:blip r:embed="rId4"/>
              <a:stretch>
                <a:fillRect l="-25046" t="0" r="-25046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028700" y="3128930"/>
            <a:ext cx="8996821" cy="4688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b="true" sz="2599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Government AI tools: 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Report to the relevant government agency or department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b="true" sz="2599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Privacy or data concerns: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 Office of the Australian Information Commissioner (OAIC)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b="true" sz="2599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Scams or misleading AI content: 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Scamwatch (ACCC)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b="true" sz="2599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Harmful or unsafe online AI content: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599" u="sng">
                <a:solidFill>
                  <a:srgbClr val="66055C"/>
                </a:solidFill>
                <a:latin typeface="Poppins"/>
                <a:ea typeface="Poppins"/>
                <a:cs typeface="Poppins"/>
                <a:sym typeface="Poppins"/>
                <a:hlinkClick r:id="rId5" tooltip="https://www.esafety.gov.au"/>
              </a:rPr>
              <a:t>eSafety Commissioner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Where to report AI issues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6200" y="9111859"/>
            <a:ext cx="2687576" cy="1077997"/>
          </a:xfrm>
          <a:custGeom>
            <a:avLst/>
            <a:gdLst/>
            <a:ahLst/>
            <a:cxnLst/>
            <a:rect r="r" b="b" t="t" l="l"/>
            <a:pathLst>
              <a:path h="1077997" w="2687576">
                <a:moveTo>
                  <a:pt x="0" y="0"/>
                </a:moveTo>
                <a:lnTo>
                  <a:pt x="2687576" y="0"/>
                </a:lnTo>
                <a:lnTo>
                  <a:pt x="2687576" y="1077998"/>
                </a:lnTo>
                <a:lnTo>
                  <a:pt x="0" y="1077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4371" t="0" r="0" b="-663415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1452955" y="2930811"/>
            <a:ext cx="5246370" cy="5246370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33940" y="0"/>
                  </a:moveTo>
                  <a:lnTo>
                    <a:pt x="778860" y="0"/>
                  </a:lnTo>
                  <a:cubicBezTo>
                    <a:pt x="797604" y="0"/>
                    <a:pt x="812800" y="15196"/>
                    <a:pt x="812800" y="33940"/>
                  </a:cubicBezTo>
                  <a:lnTo>
                    <a:pt x="812800" y="778860"/>
                  </a:lnTo>
                  <a:cubicBezTo>
                    <a:pt x="812800" y="797604"/>
                    <a:pt x="797604" y="812800"/>
                    <a:pt x="778860" y="812800"/>
                  </a:cubicBezTo>
                  <a:lnTo>
                    <a:pt x="33940" y="812800"/>
                  </a:lnTo>
                  <a:cubicBezTo>
                    <a:pt x="15196" y="812800"/>
                    <a:pt x="0" y="797604"/>
                    <a:pt x="0" y="778860"/>
                  </a:cubicBezTo>
                  <a:lnTo>
                    <a:pt x="0" y="33940"/>
                  </a:lnTo>
                  <a:cubicBezTo>
                    <a:pt x="0" y="15196"/>
                    <a:pt x="15196" y="0"/>
                    <a:pt x="33940" y="0"/>
                  </a:cubicBezTo>
                  <a:close/>
                </a:path>
              </a:pathLst>
            </a:custGeom>
            <a:blipFill>
              <a:blip r:embed="rId4"/>
              <a:stretch>
                <a:fillRect l="-24931" t="0" r="-24931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028700" y="4310030"/>
            <a:ext cx="8996821" cy="2326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If you’r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e feeling unsure or worried about something you’ve seen with AI, it’s always best to chat with someone you trust, like a caseworker or a teacher, to help you figure it out.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Where to report AI issues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A39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926" y="3800"/>
            <a:ext cx="18272144" cy="10287002"/>
          </a:xfrm>
          <a:custGeom>
            <a:avLst/>
            <a:gdLst/>
            <a:ahLst/>
            <a:cxnLst/>
            <a:rect r="r" b="b" t="t" l="l"/>
            <a:pathLst>
              <a:path h="10287002" w="18272144">
                <a:moveTo>
                  <a:pt x="0" y="0"/>
                </a:moveTo>
                <a:lnTo>
                  <a:pt x="18272144" y="0"/>
                </a:lnTo>
                <a:lnTo>
                  <a:pt x="18272144" y="10287002"/>
                </a:lnTo>
                <a:lnTo>
                  <a:pt x="0" y="102870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14825" y="4524375"/>
            <a:ext cx="16858350" cy="1171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36"/>
              </a:lnSpc>
            </a:pPr>
            <a:r>
              <a:rPr lang="en-US" b="true" sz="728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Break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726430" cy="10287000"/>
          </a:xfrm>
          <a:custGeom>
            <a:avLst/>
            <a:gdLst/>
            <a:ahLst/>
            <a:cxnLst/>
            <a:rect r="r" b="b" t="t" l="l"/>
            <a:pathLst>
              <a:path h="10287000" w="5726430">
                <a:moveTo>
                  <a:pt x="0" y="0"/>
                </a:moveTo>
                <a:lnTo>
                  <a:pt x="5726430" y="0"/>
                </a:lnTo>
                <a:lnTo>
                  <a:pt x="57264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3981450"/>
            <a:ext cx="16230600" cy="2257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720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Spotting AI Images and</a:t>
            </a:r>
          </a:p>
          <a:p>
            <a:pPr algn="ctr">
              <a:lnSpc>
                <a:spcPts val="8640"/>
              </a:lnSpc>
            </a:pPr>
            <a:r>
              <a:rPr lang="en-US" b="true" sz="7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Videos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39000" y="-150"/>
            <a:ext cx="8548800" cy="10287000"/>
            <a:chOff x="0" y="0"/>
            <a:chExt cx="113984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31366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3074050" y="7312048"/>
            <a:ext cx="5205996" cy="2974948"/>
          </a:xfrm>
          <a:custGeom>
            <a:avLst/>
            <a:gdLst/>
            <a:ahLst/>
            <a:cxnLst/>
            <a:rect r="r" b="b" t="t" l="l"/>
            <a:pathLst>
              <a:path h="2974948" w="5205996">
                <a:moveTo>
                  <a:pt x="0" y="0"/>
                </a:moveTo>
                <a:lnTo>
                  <a:pt x="5205996" y="0"/>
                </a:lnTo>
                <a:lnTo>
                  <a:pt x="5205996" y="2974948"/>
                </a:lnTo>
                <a:lnTo>
                  <a:pt x="0" y="29749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1117" t="-245792" r="-179" b="-4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334500" y="721200"/>
            <a:ext cx="7357800" cy="8844600"/>
            <a:chOff x="0" y="0"/>
            <a:chExt cx="812800" cy="97704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977044"/>
            </a:xfrm>
            <a:custGeom>
              <a:avLst/>
              <a:gdLst/>
              <a:ahLst/>
              <a:cxnLst/>
              <a:rect r="r" b="b" t="t" l="l"/>
              <a:pathLst>
                <a:path h="977044" w="812800">
                  <a:moveTo>
                    <a:pt x="24201" y="0"/>
                  </a:moveTo>
                  <a:lnTo>
                    <a:pt x="788599" y="0"/>
                  </a:lnTo>
                  <a:cubicBezTo>
                    <a:pt x="801965" y="0"/>
                    <a:pt x="812800" y="10835"/>
                    <a:pt x="812800" y="24201"/>
                  </a:cubicBezTo>
                  <a:lnTo>
                    <a:pt x="812800" y="952843"/>
                  </a:lnTo>
                  <a:cubicBezTo>
                    <a:pt x="812800" y="966209"/>
                    <a:pt x="801965" y="977044"/>
                    <a:pt x="788599" y="977044"/>
                  </a:cubicBezTo>
                  <a:lnTo>
                    <a:pt x="24201" y="977044"/>
                  </a:lnTo>
                  <a:cubicBezTo>
                    <a:pt x="17782" y="977044"/>
                    <a:pt x="11627" y="974494"/>
                    <a:pt x="7088" y="969955"/>
                  </a:cubicBezTo>
                  <a:cubicBezTo>
                    <a:pt x="2550" y="965417"/>
                    <a:pt x="0" y="959261"/>
                    <a:pt x="0" y="952843"/>
                  </a:cubicBezTo>
                  <a:lnTo>
                    <a:pt x="0" y="24201"/>
                  </a:lnTo>
                  <a:cubicBezTo>
                    <a:pt x="0" y="10835"/>
                    <a:pt x="10835" y="0"/>
                    <a:pt x="24201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12431" r="0" b="-12431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3074050" y="7312048"/>
            <a:ext cx="5205996" cy="2974948"/>
          </a:xfrm>
          <a:custGeom>
            <a:avLst/>
            <a:gdLst/>
            <a:ahLst/>
            <a:cxnLst/>
            <a:rect r="r" b="b" t="t" l="l"/>
            <a:pathLst>
              <a:path h="2974948" w="5205996">
                <a:moveTo>
                  <a:pt x="0" y="0"/>
                </a:moveTo>
                <a:lnTo>
                  <a:pt x="5205996" y="0"/>
                </a:lnTo>
                <a:lnTo>
                  <a:pt x="5205996" y="2974948"/>
                </a:lnTo>
                <a:lnTo>
                  <a:pt x="0" y="29749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1117" t="-245792" r="-179" b="-4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714825" y="924325"/>
            <a:ext cx="738615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AI Image Quiz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14825" y="4250475"/>
            <a:ext cx="7907550" cy="134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3000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Can you spot the AI images?</a:t>
            </a:r>
          </a:p>
          <a:p>
            <a:pPr algn="l">
              <a:lnSpc>
                <a:spcPts val="5400"/>
              </a:lnSpc>
            </a:pPr>
            <a:r>
              <a:rPr lang="en-US" sz="30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Test your skills by </a:t>
            </a:r>
            <a:r>
              <a:rPr lang="en-US" sz="3000" u="sng">
                <a:solidFill>
                  <a:srgbClr val="66055C"/>
                </a:solidFill>
                <a:latin typeface="Poppins"/>
                <a:ea typeface="Poppins"/>
                <a:cs typeface="Poppins"/>
                <a:sym typeface="Poppins"/>
                <a:hlinkClick r:id="rId4" tooltip="https://view.genially.com/66f1fecec25c7141c78f5d66"/>
              </a:rPr>
              <a:t>playing this game</a:t>
            </a:r>
            <a:r>
              <a:rPr lang="en-US" sz="30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6200" y="9111859"/>
            <a:ext cx="2687576" cy="1077997"/>
          </a:xfrm>
          <a:custGeom>
            <a:avLst/>
            <a:gdLst/>
            <a:ahLst/>
            <a:cxnLst/>
            <a:rect r="r" b="b" t="t" l="l"/>
            <a:pathLst>
              <a:path h="1077997" w="2687576">
                <a:moveTo>
                  <a:pt x="0" y="0"/>
                </a:moveTo>
                <a:lnTo>
                  <a:pt x="2687576" y="0"/>
                </a:lnTo>
                <a:lnTo>
                  <a:pt x="2687576" y="1077998"/>
                </a:lnTo>
                <a:lnTo>
                  <a:pt x="0" y="1077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4371" t="0" r="0" b="-663415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3128930"/>
            <a:ext cx="8996821" cy="4688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Look for extra/missing or merged fingers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Hands in unnatural positions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Skin looks too smooth or plastic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Teeth looks too smooth or plastic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Earrings may be different on </a:t>
            </a:r>
            <a:r>
              <a:rPr lang="en-US" sz="2599" u="none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ea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ch</a:t>
            </a:r>
            <a:r>
              <a:rPr lang="en-US" sz="2599" u="none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 si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d</a:t>
            </a:r>
            <a:r>
              <a:rPr lang="en-US" sz="2599" u="none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e</a:t>
            </a:r>
          </a:p>
          <a:p>
            <a:pPr algn="l">
              <a:lnSpc>
                <a:spcPts val="4679"/>
              </a:lnSpc>
            </a:pPr>
          </a:p>
          <a:p>
            <a:pPr algn="l">
              <a:lnSpc>
                <a:spcPts val="4679"/>
              </a:lnSpc>
            </a:pPr>
            <a:r>
              <a:rPr lang="en-US" sz="2599" u="none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There are many more things you can look out for! Try asking a Chatbot for more clues to look for.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Tips for looking for AI generated pictures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3744164" y="2749836"/>
            <a:ext cx="4023261" cy="2830365"/>
            <a:chOff x="0" y="0"/>
            <a:chExt cx="7048144" cy="4958372"/>
          </a:xfrm>
        </p:grpSpPr>
        <p:sp>
          <p:nvSpPr>
            <p:cNvPr name="Freeform 10" id="10" descr="AI Image Generators Keep Messing Up Hands. Here's Why."/>
            <p:cNvSpPr/>
            <p:nvPr/>
          </p:nvSpPr>
          <p:spPr>
            <a:xfrm flipH="false" flipV="false" rot="0">
              <a:off x="0" y="0"/>
              <a:ext cx="7048119" cy="4958334"/>
            </a:xfrm>
            <a:custGeom>
              <a:avLst/>
              <a:gdLst/>
              <a:ahLst/>
              <a:cxnLst/>
              <a:rect r="r" b="b" t="t" l="l"/>
              <a:pathLst>
                <a:path h="4958334" w="7048119">
                  <a:moveTo>
                    <a:pt x="0" y="0"/>
                  </a:moveTo>
                  <a:lnTo>
                    <a:pt x="7048119" y="0"/>
                  </a:lnTo>
                  <a:lnTo>
                    <a:pt x="7048119" y="4958334"/>
                  </a:lnTo>
                  <a:lnTo>
                    <a:pt x="0" y="49583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8885" t="0" r="-31815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9720040" y="2749843"/>
            <a:ext cx="4024124" cy="2830365"/>
            <a:chOff x="0" y="0"/>
            <a:chExt cx="7049656" cy="4958372"/>
          </a:xfrm>
        </p:grpSpPr>
        <p:sp>
          <p:nvSpPr>
            <p:cNvPr name="Freeform 12" id="12" descr="AI Image Generators Keep Messing Up Hands. Here's Why."/>
            <p:cNvSpPr/>
            <p:nvPr/>
          </p:nvSpPr>
          <p:spPr>
            <a:xfrm flipH="false" flipV="false" rot="0">
              <a:off x="0" y="0"/>
              <a:ext cx="7049643" cy="4958334"/>
            </a:xfrm>
            <a:custGeom>
              <a:avLst/>
              <a:gdLst/>
              <a:ahLst/>
              <a:cxnLst/>
              <a:rect r="r" b="b" t="t" l="l"/>
              <a:pathLst>
                <a:path h="4958334" w="7049643">
                  <a:moveTo>
                    <a:pt x="0" y="0"/>
                  </a:moveTo>
                  <a:lnTo>
                    <a:pt x="7049643" y="0"/>
                  </a:lnTo>
                  <a:lnTo>
                    <a:pt x="7049643" y="4958334"/>
                  </a:lnTo>
                  <a:lnTo>
                    <a:pt x="0" y="49583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39679" r="0" b="-2498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0487491" y="5580201"/>
            <a:ext cx="6513346" cy="3350676"/>
            <a:chOff x="0" y="0"/>
            <a:chExt cx="8628964" cy="4439018"/>
          </a:xfrm>
        </p:grpSpPr>
        <p:sp>
          <p:nvSpPr>
            <p:cNvPr name="Freeform 14" id="14" descr="MimicPC - How to Generate Realistic Face Textures with AI"/>
            <p:cNvSpPr/>
            <p:nvPr/>
          </p:nvSpPr>
          <p:spPr>
            <a:xfrm flipH="false" flipV="false" rot="0">
              <a:off x="0" y="0"/>
              <a:ext cx="8629015" cy="4439031"/>
            </a:xfrm>
            <a:custGeom>
              <a:avLst/>
              <a:gdLst/>
              <a:ahLst/>
              <a:cxnLst/>
              <a:rect r="r" b="b" t="t" l="l"/>
              <a:pathLst>
                <a:path h="4439031" w="8629015">
                  <a:moveTo>
                    <a:pt x="0" y="0"/>
                  </a:moveTo>
                  <a:lnTo>
                    <a:pt x="8629015" y="0"/>
                  </a:lnTo>
                  <a:lnTo>
                    <a:pt x="8629015" y="4439031"/>
                  </a:lnTo>
                  <a:lnTo>
                    <a:pt x="0" y="4439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9343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11425" y="691525"/>
            <a:ext cx="16218151" cy="1019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7"/>
              </a:lnSpc>
            </a:pPr>
            <a:r>
              <a:rPr lang="en-US" b="true" sz="5039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Acknowledgement of Country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11425" y="2441200"/>
            <a:ext cx="9342749" cy="66033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2"/>
              </a:lnSpc>
            </a:pPr>
            <a:r>
              <a:rPr lang="en-US" sz="42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We acknowledge the traditional custodians of the land and pay our respect to Elders past and present and extend that respect to Aboriginal and Torres Strait Islander peoples joining us today.</a:t>
            </a:r>
          </a:p>
          <a:p>
            <a:pPr algn="l">
              <a:lnSpc>
                <a:spcPts val="1179"/>
              </a:lnSpc>
            </a:pPr>
          </a:p>
          <a:p>
            <a:pPr algn="l">
              <a:lnSpc>
                <a:spcPts val="1179"/>
              </a:lnSpc>
            </a:pPr>
          </a:p>
          <a:p>
            <a:pPr algn="l">
              <a:lnSpc>
                <a:spcPts val="3144"/>
              </a:lnSpc>
            </a:pP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Image credit: Urtakerte/Heart indigemoji</a:t>
            </a: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Artist: Dreamtime Ladie by Kathleen Kemarre Wallace with Graham Wilfred</a:t>
            </a: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Download Indigenous emojis at www.indigemoji.com.au  </a:t>
            </a:r>
          </a:p>
          <a:p>
            <a:pPr algn="l">
              <a:lnSpc>
                <a:spcPts val="1179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10245604" y="2655246"/>
            <a:ext cx="7137397" cy="7137397"/>
            <a:chOff x="0" y="0"/>
            <a:chExt cx="9516529" cy="951652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516491" cy="9516491"/>
            </a:xfrm>
            <a:custGeom>
              <a:avLst/>
              <a:gdLst/>
              <a:ahLst/>
              <a:cxnLst/>
              <a:rect r="r" b="b" t="t" l="l"/>
              <a:pathLst>
                <a:path h="9516491" w="9516491">
                  <a:moveTo>
                    <a:pt x="0" y="0"/>
                  </a:moveTo>
                  <a:lnTo>
                    <a:pt x="9516491" y="0"/>
                  </a:lnTo>
                  <a:lnTo>
                    <a:pt x="9516491" y="9516491"/>
                  </a:lnTo>
                  <a:lnTo>
                    <a:pt x="0" y="9516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-10800000">
            <a:off x="11729552" y="-475297"/>
            <a:ext cx="7137406" cy="4078653"/>
            <a:chOff x="0" y="0"/>
            <a:chExt cx="9516542" cy="5438204"/>
          </a:xfrm>
        </p:grpSpPr>
        <p:sp>
          <p:nvSpPr>
            <p:cNvPr name="Freeform 7" id="7" descr="Decorative"/>
            <p:cNvSpPr/>
            <p:nvPr/>
          </p:nvSpPr>
          <p:spPr>
            <a:xfrm flipH="true" flipV="false" rot="0">
              <a:off x="0" y="0"/>
              <a:ext cx="9516491" cy="5438140"/>
            </a:xfrm>
            <a:custGeom>
              <a:avLst/>
              <a:gdLst/>
              <a:ahLst/>
              <a:cxnLst/>
              <a:rect r="r" b="b" t="t" l="l"/>
              <a:pathLst>
                <a:path h="5438140" w="9516491">
                  <a:moveTo>
                    <a:pt x="9516491" y="0"/>
                  </a:moveTo>
                  <a:lnTo>
                    <a:pt x="0" y="0"/>
                  </a:lnTo>
                  <a:lnTo>
                    <a:pt x="0" y="5438140"/>
                  </a:lnTo>
                  <a:lnTo>
                    <a:pt x="9516491" y="5438140"/>
                  </a:lnTo>
                  <a:lnTo>
                    <a:pt x="9516491" y="0"/>
                  </a:lnTo>
                  <a:close/>
                </a:path>
              </a:pathLst>
            </a:custGeom>
            <a:blipFill>
              <a:blip r:embed="rId3"/>
              <a:stretch>
                <a:fillRect l="-251109" t="-245785" r="-176" b="-1"/>
              </a:stretch>
            </a:blipFill>
          </p:spPr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6200" y="9111859"/>
            <a:ext cx="2687576" cy="1077997"/>
          </a:xfrm>
          <a:custGeom>
            <a:avLst/>
            <a:gdLst/>
            <a:ahLst/>
            <a:cxnLst/>
            <a:rect r="r" b="b" t="t" l="l"/>
            <a:pathLst>
              <a:path h="1077997" w="2687576">
                <a:moveTo>
                  <a:pt x="0" y="0"/>
                </a:moveTo>
                <a:lnTo>
                  <a:pt x="2687576" y="0"/>
                </a:lnTo>
                <a:lnTo>
                  <a:pt x="2687576" y="1077998"/>
                </a:lnTo>
                <a:lnTo>
                  <a:pt x="0" y="1077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4371" t="0" r="0" b="-663415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1452955" y="2930811"/>
            <a:ext cx="5246370" cy="5246370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33940" y="0"/>
                  </a:moveTo>
                  <a:lnTo>
                    <a:pt x="778860" y="0"/>
                  </a:lnTo>
                  <a:cubicBezTo>
                    <a:pt x="797604" y="0"/>
                    <a:pt x="812800" y="15196"/>
                    <a:pt x="812800" y="33940"/>
                  </a:cubicBezTo>
                  <a:lnTo>
                    <a:pt x="812800" y="778860"/>
                  </a:lnTo>
                  <a:cubicBezTo>
                    <a:pt x="812800" y="797604"/>
                    <a:pt x="797604" y="812800"/>
                    <a:pt x="778860" y="812800"/>
                  </a:cubicBezTo>
                  <a:lnTo>
                    <a:pt x="33940" y="812800"/>
                  </a:lnTo>
                  <a:cubicBezTo>
                    <a:pt x="15196" y="812800"/>
                    <a:pt x="0" y="797604"/>
                    <a:pt x="0" y="778860"/>
                  </a:cubicBezTo>
                  <a:lnTo>
                    <a:pt x="0" y="33940"/>
                  </a:lnTo>
                  <a:cubicBezTo>
                    <a:pt x="0" y="15196"/>
                    <a:pt x="15196" y="0"/>
                    <a:pt x="33940" y="0"/>
                  </a:cubicBezTo>
                  <a:close/>
                </a:path>
              </a:pathLst>
            </a:custGeom>
            <a:blipFill>
              <a:blip r:embed="rId4"/>
              <a:stretch>
                <a:fillRect l="-24931" t="0" r="-24931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028700" y="2833655"/>
            <a:ext cx="8996821" cy="5278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Strange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 facial movements e.g. mouth not matching speech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Movement may look slightly delayed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Eyes blinking unnaturally or not blinking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Face edges flickering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Glitches in hands 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Shifts in backgrounds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Unnatural movement e.g. people walking without th</a:t>
            </a:r>
            <a:r>
              <a:rPr lang="en-US" sz="2599" u="none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eir limbs movings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Tips for looking for AI generated videos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6200" y="9111859"/>
            <a:ext cx="2687576" cy="1077997"/>
          </a:xfrm>
          <a:custGeom>
            <a:avLst/>
            <a:gdLst/>
            <a:ahLst/>
            <a:cxnLst/>
            <a:rect r="r" b="b" t="t" l="l"/>
            <a:pathLst>
              <a:path h="1077997" w="2687576">
                <a:moveTo>
                  <a:pt x="0" y="0"/>
                </a:moveTo>
                <a:lnTo>
                  <a:pt x="2687576" y="0"/>
                </a:lnTo>
                <a:lnTo>
                  <a:pt x="2687576" y="1077998"/>
                </a:lnTo>
                <a:lnTo>
                  <a:pt x="0" y="1077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4371" t="0" r="0" b="-663415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1452955" y="2930811"/>
            <a:ext cx="5246370" cy="5246370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33940" y="0"/>
                  </a:moveTo>
                  <a:lnTo>
                    <a:pt x="778860" y="0"/>
                  </a:lnTo>
                  <a:cubicBezTo>
                    <a:pt x="797604" y="0"/>
                    <a:pt x="812800" y="15196"/>
                    <a:pt x="812800" y="33940"/>
                  </a:cubicBezTo>
                  <a:lnTo>
                    <a:pt x="812800" y="778860"/>
                  </a:lnTo>
                  <a:cubicBezTo>
                    <a:pt x="812800" y="797604"/>
                    <a:pt x="797604" y="812800"/>
                    <a:pt x="778860" y="812800"/>
                  </a:cubicBezTo>
                  <a:lnTo>
                    <a:pt x="33940" y="812800"/>
                  </a:lnTo>
                  <a:cubicBezTo>
                    <a:pt x="15196" y="812800"/>
                    <a:pt x="0" y="797604"/>
                    <a:pt x="0" y="778860"/>
                  </a:cubicBezTo>
                  <a:lnTo>
                    <a:pt x="0" y="33940"/>
                  </a:lnTo>
                  <a:cubicBezTo>
                    <a:pt x="0" y="15196"/>
                    <a:pt x="15196" y="0"/>
                    <a:pt x="33940" y="0"/>
                  </a:cubicBezTo>
                  <a:close/>
                </a:path>
              </a:pathLst>
            </a:custGeom>
            <a:blipFill>
              <a:blip r:embed="rId4"/>
              <a:stretch>
                <a:fillRect l="-24906" t="0" r="-24906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028700" y="3719480"/>
            <a:ext cx="8996821" cy="3507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D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on’t trust everything you see online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Check the sources (websites, accounts)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Look for confirmation from t</a:t>
            </a:r>
            <a:r>
              <a:rPr lang="en-US" sz="2599" u="none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rusted news</a:t>
            </a:r>
          </a:p>
          <a:p>
            <a:pPr algn="l">
              <a:lnSpc>
                <a:spcPts val="4679"/>
              </a:lnSpc>
            </a:pPr>
          </a:p>
          <a:p>
            <a:pPr algn="l">
              <a:lnSpc>
                <a:spcPts val="4679"/>
              </a:lnSpc>
            </a:pPr>
            <a:r>
              <a:rPr lang="en-US" sz="2599" u="none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There are also some AI-generated content detection tools like </a:t>
            </a:r>
            <a:r>
              <a:rPr lang="en-US" sz="2599" u="sng">
                <a:solidFill>
                  <a:srgbClr val="66055C"/>
                </a:solidFill>
                <a:latin typeface="Poppins"/>
                <a:ea typeface="Poppins"/>
                <a:cs typeface="Poppins"/>
                <a:sym typeface="Poppins"/>
                <a:hlinkClick r:id="rId5" tooltip="https://hivemoderation.com/ai-generated-content-detection"/>
              </a:rPr>
              <a:t>Hive</a:t>
            </a:r>
            <a:r>
              <a:rPr lang="en-US" sz="2599" u="none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 if you were interested in getting a tool.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Tips for staying safe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5400" y="-49050"/>
            <a:ext cx="18353398" cy="10336204"/>
          </a:xfrm>
          <a:custGeom>
            <a:avLst/>
            <a:gdLst/>
            <a:ahLst/>
            <a:cxnLst/>
            <a:rect r="r" b="b" t="t" l="l"/>
            <a:pathLst>
              <a:path h="10336204" w="18353398">
                <a:moveTo>
                  <a:pt x="0" y="0"/>
                </a:moveTo>
                <a:lnTo>
                  <a:pt x="18353398" y="0"/>
                </a:lnTo>
                <a:lnTo>
                  <a:pt x="18353398" y="10336204"/>
                </a:lnTo>
                <a:lnTo>
                  <a:pt x="0" y="103362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169" r="-1" b="-917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685800" y="-685800"/>
            <a:ext cx="19774200" cy="11468400"/>
            <a:chOff x="0" y="0"/>
            <a:chExt cx="26365600" cy="152912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6365581" cy="15291181"/>
            </a:xfrm>
            <a:custGeom>
              <a:avLst/>
              <a:gdLst/>
              <a:ahLst/>
              <a:cxnLst/>
              <a:rect r="r" b="b" t="t" l="l"/>
              <a:pathLst>
                <a:path h="15291181" w="26365581">
                  <a:moveTo>
                    <a:pt x="0" y="0"/>
                  </a:moveTo>
                  <a:lnTo>
                    <a:pt x="26365581" y="0"/>
                  </a:lnTo>
                  <a:lnTo>
                    <a:pt x="26365581" y="15291181"/>
                  </a:lnTo>
                  <a:lnTo>
                    <a:pt x="0" y="15291181"/>
                  </a:lnTo>
                  <a:close/>
                </a:path>
              </a:pathLst>
            </a:custGeom>
            <a:solidFill>
              <a:srgbClr val="031366">
                <a:alpha val="31373"/>
              </a:srgbClr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714825" y="4491037"/>
            <a:ext cx="16858350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20"/>
              </a:lnSpc>
            </a:pPr>
            <a:r>
              <a:rPr lang="en-US" b="true" sz="76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Do you have any questions?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10800000">
            <a:off x="8198900" y="-25400"/>
            <a:ext cx="10089104" cy="10287002"/>
          </a:xfrm>
          <a:custGeom>
            <a:avLst/>
            <a:gdLst/>
            <a:ahLst/>
            <a:cxnLst/>
            <a:rect r="r" b="b" t="t" l="l"/>
            <a:pathLst>
              <a:path h="10287002" w="10089104">
                <a:moveTo>
                  <a:pt x="10089104" y="0"/>
                </a:moveTo>
                <a:lnTo>
                  <a:pt x="0" y="0"/>
                </a:lnTo>
                <a:lnTo>
                  <a:pt x="0" y="10287002"/>
                </a:lnTo>
                <a:lnTo>
                  <a:pt x="10089104" y="10287002"/>
                </a:lnTo>
                <a:lnTo>
                  <a:pt x="10089104" y="0"/>
                </a:lnTo>
                <a:close/>
              </a:path>
            </a:pathLst>
          </a:custGeom>
          <a:blipFill>
            <a:blip r:embed="rId2"/>
            <a:stretch>
              <a:fillRect l="-16806" t="-115705" r="-150394" b="-463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78798" y="8050500"/>
            <a:ext cx="5440204" cy="1516798"/>
          </a:xfrm>
          <a:custGeom>
            <a:avLst/>
            <a:gdLst/>
            <a:ahLst/>
            <a:cxnLst/>
            <a:rect r="r" b="b" t="t" l="l"/>
            <a:pathLst>
              <a:path h="1516798" w="5440204">
                <a:moveTo>
                  <a:pt x="0" y="0"/>
                </a:moveTo>
                <a:lnTo>
                  <a:pt x="5440204" y="0"/>
                </a:lnTo>
                <a:lnTo>
                  <a:pt x="5440204" y="1516798"/>
                </a:lnTo>
                <a:lnTo>
                  <a:pt x="0" y="15167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1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811425" y="2132288"/>
            <a:ext cx="10723950" cy="1552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519"/>
              </a:lnSpc>
            </a:pPr>
            <a:r>
              <a:rPr lang="en-US" b="true" sz="96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Thank you.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393266" y="7827865"/>
            <a:ext cx="4891669" cy="1962068"/>
          </a:xfrm>
          <a:custGeom>
            <a:avLst/>
            <a:gdLst/>
            <a:ahLst/>
            <a:cxnLst/>
            <a:rect r="r" b="b" t="t" l="l"/>
            <a:pathLst>
              <a:path h="1962068" w="4891669">
                <a:moveTo>
                  <a:pt x="0" y="0"/>
                </a:moveTo>
                <a:lnTo>
                  <a:pt x="4891669" y="0"/>
                </a:lnTo>
                <a:lnTo>
                  <a:pt x="4891669" y="1962068"/>
                </a:lnTo>
                <a:lnTo>
                  <a:pt x="0" y="19620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44371" t="0" r="0" b="-663415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2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622375" y="-2352445"/>
            <a:ext cx="18816009" cy="18718948"/>
          </a:xfrm>
          <a:custGeom>
            <a:avLst/>
            <a:gdLst/>
            <a:ahLst/>
            <a:cxnLst/>
            <a:rect r="r" b="b" t="t" l="l"/>
            <a:pathLst>
              <a:path h="18718948" w="18816009">
                <a:moveTo>
                  <a:pt x="0" y="0"/>
                </a:moveTo>
                <a:lnTo>
                  <a:pt x="18816009" y="0"/>
                </a:lnTo>
                <a:lnTo>
                  <a:pt x="18816009" y="18718947"/>
                </a:lnTo>
                <a:lnTo>
                  <a:pt x="0" y="187189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14825" y="924325"/>
            <a:ext cx="1685835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Agenda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14825" y="2079250"/>
            <a:ext cx="7907550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3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 today‘s session, we will be covering: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11425" y="3657375"/>
            <a:ext cx="6374550" cy="2667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04513" indent="-552257" lvl="1">
              <a:lnSpc>
                <a:spcPts val="53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Introduction to AI</a:t>
            </a:r>
          </a:p>
          <a:p>
            <a:pPr algn="l" marL="1104513" indent="-552257" lvl="1">
              <a:lnSpc>
                <a:spcPts val="53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AI Safety</a:t>
            </a:r>
          </a:p>
          <a:p>
            <a:pPr algn="l" marL="1104513" indent="-552257" lvl="1">
              <a:lnSpc>
                <a:spcPts val="53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Spotting AI Images and Videos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726430" cy="10287000"/>
          </a:xfrm>
          <a:custGeom>
            <a:avLst/>
            <a:gdLst/>
            <a:ahLst/>
            <a:cxnLst/>
            <a:rect r="r" b="b" t="t" l="l"/>
            <a:pathLst>
              <a:path h="10287000" w="5726430">
                <a:moveTo>
                  <a:pt x="0" y="0"/>
                </a:moveTo>
                <a:lnTo>
                  <a:pt x="5726430" y="0"/>
                </a:lnTo>
                <a:lnTo>
                  <a:pt x="57264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4529137"/>
            <a:ext cx="16230600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b="true" sz="7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Introduction to AI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6200" y="9111859"/>
            <a:ext cx="2687576" cy="1077997"/>
          </a:xfrm>
          <a:custGeom>
            <a:avLst/>
            <a:gdLst/>
            <a:ahLst/>
            <a:cxnLst/>
            <a:rect r="r" b="b" t="t" l="l"/>
            <a:pathLst>
              <a:path h="1077997" w="2687576">
                <a:moveTo>
                  <a:pt x="0" y="0"/>
                </a:moveTo>
                <a:lnTo>
                  <a:pt x="2687576" y="0"/>
                </a:lnTo>
                <a:lnTo>
                  <a:pt x="2687576" y="1077998"/>
                </a:lnTo>
                <a:lnTo>
                  <a:pt x="0" y="1077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4371" t="0" r="0" b="-663415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725662" y="6995861"/>
            <a:ext cx="5196958" cy="1144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79"/>
              </a:lnSpc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What do you think Artificial Intelligence (AI) means?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Brainstorming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525677" y="2903632"/>
            <a:ext cx="3596929" cy="3596929"/>
            <a:chOff x="0" y="0"/>
            <a:chExt cx="4795905" cy="4795905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4795905" cy="4795905"/>
              <a:chOff x="0" y="0"/>
              <a:chExt cx="812800" cy="812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31266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76200" y="-85725"/>
                <a:ext cx="660400" cy="8223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320"/>
                  </a:lnSpc>
                </a:pPr>
              </a:p>
            </p:txBody>
          </p:sp>
        </p:grpSp>
        <p:sp>
          <p:nvSpPr>
            <p:cNvPr name="Freeform 13" id="13"/>
            <p:cNvSpPr/>
            <p:nvPr/>
          </p:nvSpPr>
          <p:spPr>
            <a:xfrm flipH="false" flipV="false" rot="0">
              <a:off x="449731" y="532574"/>
              <a:ext cx="3896443" cy="3244674"/>
            </a:xfrm>
            <a:custGeom>
              <a:avLst/>
              <a:gdLst/>
              <a:ahLst/>
              <a:cxnLst/>
              <a:rect r="r" b="b" t="t" l="l"/>
              <a:pathLst>
                <a:path h="3244674" w="3896443">
                  <a:moveTo>
                    <a:pt x="0" y="0"/>
                  </a:moveTo>
                  <a:lnTo>
                    <a:pt x="3896443" y="0"/>
                  </a:lnTo>
                  <a:lnTo>
                    <a:pt x="3896443" y="3244674"/>
                  </a:lnTo>
                  <a:lnTo>
                    <a:pt x="0" y="3244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7345836" y="2903632"/>
            <a:ext cx="3596929" cy="3596929"/>
            <a:chOff x="0" y="0"/>
            <a:chExt cx="4795905" cy="4795905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0"/>
              <a:ext cx="4795905" cy="4795905"/>
              <a:chOff x="0" y="0"/>
              <a:chExt cx="812800" cy="8128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31266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76200" y="-85725"/>
                <a:ext cx="660400" cy="8223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320"/>
                  </a:lnSpc>
                </a:pPr>
              </a:p>
            </p:txBody>
          </p:sp>
        </p:grpSp>
        <p:sp>
          <p:nvSpPr>
            <p:cNvPr name="Freeform 18" id="18"/>
            <p:cNvSpPr/>
            <p:nvPr/>
          </p:nvSpPr>
          <p:spPr>
            <a:xfrm flipH="false" flipV="false" rot="0">
              <a:off x="713200" y="606347"/>
              <a:ext cx="3656337" cy="3583210"/>
            </a:xfrm>
            <a:custGeom>
              <a:avLst/>
              <a:gdLst/>
              <a:ahLst/>
              <a:cxnLst/>
              <a:rect r="r" b="b" t="t" l="l"/>
              <a:pathLst>
                <a:path h="3583210" w="3656337">
                  <a:moveTo>
                    <a:pt x="0" y="0"/>
                  </a:moveTo>
                  <a:lnTo>
                    <a:pt x="3656337" y="0"/>
                  </a:lnTo>
                  <a:lnTo>
                    <a:pt x="3656337" y="3583211"/>
                  </a:lnTo>
                  <a:lnTo>
                    <a:pt x="0" y="35832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3162089" y="2903632"/>
            <a:ext cx="3596929" cy="3596929"/>
            <a:chOff x="0" y="0"/>
            <a:chExt cx="4795905" cy="4795905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4795905" cy="4795905"/>
              <a:chOff x="0" y="0"/>
              <a:chExt cx="812800" cy="8128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31266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76200" y="-85725"/>
                <a:ext cx="660400" cy="8223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320"/>
                  </a:lnSpc>
                </a:pPr>
              </a:p>
            </p:txBody>
          </p:sp>
        </p:grpSp>
        <p:sp>
          <p:nvSpPr>
            <p:cNvPr name="Freeform 23" id="23"/>
            <p:cNvSpPr/>
            <p:nvPr/>
          </p:nvSpPr>
          <p:spPr>
            <a:xfrm flipH="false" flipV="false" rot="0">
              <a:off x="1166247" y="701973"/>
              <a:ext cx="2463411" cy="3391959"/>
            </a:xfrm>
            <a:custGeom>
              <a:avLst/>
              <a:gdLst/>
              <a:ahLst/>
              <a:cxnLst/>
              <a:rect r="r" b="b" t="t" l="l"/>
              <a:pathLst>
                <a:path h="3391959" w="2463411">
                  <a:moveTo>
                    <a:pt x="0" y="0"/>
                  </a:moveTo>
                  <a:lnTo>
                    <a:pt x="2463411" y="0"/>
                  </a:lnTo>
                  <a:lnTo>
                    <a:pt x="2463411" y="3391959"/>
                  </a:lnTo>
                  <a:lnTo>
                    <a:pt x="0" y="33919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6921895" y="6995861"/>
            <a:ext cx="4444809" cy="1735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79"/>
              </a:lnSpc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Where do you think we already use AI in everyday life?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366830" y="6995861"/>
            <a:ext cx="5196958" cy="1144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79"/>
              </a:lnSpc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Have you used AI tools before? Which one?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6200" y="9111859"/>
            <a:ext cx="2687576" cy="1077997"/>
          </a:xfrm>
          <a:custGeom>
            <a:avLst/>
            <a:gdLst/>
            <a:ahLst/>
            <a:cxnLst/>
            <a:rect r="r" b="b" t="t" l="l"/>
            <a:pathLst>
              <a:path h="1077997" w="2687576">
                <a:moveTo>
                  <a:pt x="0" y="0"/>
                </a:moveTo>
                <a:lnTo>
                  <a:pt x="2687576" y="0"/>
                </a:lnTo>
                <a:lnTo>
                  <a:pt x="2687576" y="1077998"/>
                </a:lnTo>
                <a:lnTo>
                  <a:pt x="0" y="1077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4371" t="0" r="0" b="-663415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1452955" y="2930811"/>
            <a:ext cx="5246370" cy="5246370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33940" y="0"/>
                  </a:moveTo>
                  <a:lnTo>
                    <a:pt x="778860" y="0"/>
                  </a:lnTo>
                  <a:cubicBezTo>
                    <a:pt x="797604" y="0"/>
                    <a:pt x="812800" y="15196"/>
                    <a:pt x="812800" y="33940"/>
                  </a:cubicBezTo>
                  <a:lnTo>
                    <a:pt x="812800" y="778860"/>
                  </a:lnTo>
                  <a:cubicBezTo>
                    <a:pt x="812800" y="797604"/>
                    <a:pt x="797604" y="812800"/>
                    <a:pt x="778860" y="812800"/>
                  </a:cubicBezTo>
                  <a:lnTo>
                    <a:pt x="33940" y="812800"/>
                  </a:lnTo>
                  <a:cubicBezTo>
                    <a:pt x="15196" y="812800"/>
                    <a:pt x="0" y="797604"/>
                    <a:pt x="0" y="778860"/>
                  </a:cubicBezTo>
                  <a:lnTo>
                    <a:pt x="0" y="33940"/>
                  </a:lnTo>
                  <a:cubicBezTo>
                    <a:pt x="0" y="15196"/>
                    <a:pt x="15196" y="0"/>
                    <a:pt x="33940" y="0"/>
                  </a:cubicBezTo>
                  <a:close/>
                </a:path>
              </a:pathLst>
            </a:custGeom>
            <a:blipFill>
              <a:blip r:embed="rId4"/>
              <a:stretch>
                <a:fillRect l="-25046" t="0" r="-25046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028700" y="3424205"/>
            <a:ext cx="8996821" cy="4097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Artificial Intelligence is like a smart helper that lives in your computer or phone. It learns fr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om data to help you with tasks and make your life easier.</a:t>
            </a:r>
          </a:p>
          <a:p>
            <a:pPr algn="l">
              <a:lnSpc>
                <a:spcPts val="4679"/>
              </a:lnSpc>
            </a:pPr>
          </a:p>
          <a:p>
            <a:pPr algn="l">
              <a:lnSpc>
                <a:spcPts val="4679"/>
              </a:lnSpc>
            </a:pPr>
            <a:r>
              <a:rPr lang="en-US" b="true" sz="2599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How AI works: </a:t>
            </a:r>
          </a:p>
          <a:p>
            <a:pPr algn="l">
              <a:lnSpc>
                <a:spcPts val="4679"/>
              </a:lnSpc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AI learns by recognising patterns in data. This helps it make decisions or predictions.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AI?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6200" y="9111859"/>
            <a:ext cx="2687576" cy="1077997"/>
          </a:xfrm>
          <a:custGeom>
            <a:avLst/>
            <a:gdLst/>
            <a:ahLst/>
            <a:cxnLst/>
            <a:rect r="r" b="b" t="t" l="l"/>
            <a:pathLst>
              <a:path h="1077997" w="2687576">
                <a:moveTo>
                  <a:pt x="0" y="0"/>
                </a:moveTo>
                <a:lnTo>
                  <a:pt x="2687576" y="0"/>
                </a:lnTo>
                <a:lnTo>
                  <a:pt x="2687576" y="1077998"/>
                </a:lnTo>
                <a:lnTo>
                  <a:pt x="0" y="1077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4371" t="0" r="0" b="-663415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3719480"/>
            <a:ext cx="8115600" cy="3507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There are many different types of AI Tools that aim to do different things. These can include: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Chatbots like ChatGPT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Translators like Google Translate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Voice Assistance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Image generators.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Different types of AI Tools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3906157" y="2792240"/>
            <a:ext cx="3353143" cy="3353143"/>
            <a:chOff x="0" y="0"/>
            <a:chExt cx="4470857" cy="4470857"/>
          </a:xfrm>
        </p:grpSpPr>
        <p:sp>
          <p:nvSpPr>
            <p:cNvPr name="Freeform 10" id="10" descr="Best AI Image Generator Apps &amp; AI Photo ..."/>
            <p:cNvSpPr/>
            <p:nvPr/>
          </p:nvSpPr>
          <p:spPr>
            <a:xfrm flipH="false" flipV="false" rot="0">
              <a:off x="0" y="0"/>
              <a:ext cx="4470908" cy="4470908"/>
            </a:xfrm>
            <a:custGeom>
              <a:avLst/>
              <a:gdLst/>
              <a:ahLst/>
              <a:cxnLst/>
              <a:rect r="r" b="b" t="t" l="l"/>
              <a:pathLst>
                <a:path h="4470908" w="4470908">
                  <a:moveTo>
                    <a:pt x="0" y="0"/>
                  </a:moveTo>
                  <a:lnTo>
                    <a:pt x="4470908" y="0"/>
                  </a:lnTo>
                  <a:lnTo>
                    <a:pt x="4470908" y="4470908"/>
                  </a:lnTo>
                  <a:lnTo>
                    <a:pt x="0" y="4470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6654" t="0" r="-41314" b="4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9752069" y="5210435"/>
            <a:ext cx="4068253" cy="3105316"/>
            <a:chOff x="0" y="0"/>
            <a:chExt cx="5424337" cy="4140422"/>
          </a:xfrm>
        </p:grpSpPr>
        <p:sp>
          <p:nvSpPr>
            <p:cNvPr name="Freeform 12" id="12" descr="Ai voice assistant man talking with digital assistant on computer uses easy  voice messaging voice searching automation | Premium Photo"/>
            <p:cNvSpPr/>
            <p:nvPr/>
          </p:nvSpPr>
          <p:spPr>
            <a:xfrm flipH="false" flipV="false" rot="0">
              <a:off x="0" y="0"/>
              <a:ext cx="5424388" cy="4140394"/>
            </a:xfrm>
            <a:custGeom>
              <a:avLst/>
              <a:gdLst/>
              <a:ahLst/>
              <a:cxnLst/>
              <a:rect r="r" b="b" t="t" l="l"/>
              <a:pathLst>
                <a:path h="4140394" w="5424388">
                  <a:moveTo>
                    <a:pt x="0" y="0"/>
                  </a:moveTo>
                  <a:lnTo>
                    <a:pt x="5424388" y="0"/>
                  </a:lnTo>
                  <a:lnTo>
                    <a:pt x="5424388" y="4140394"/>
                  </a:lnTo>
                  <a:lnTo>
                    <a:pt x="0" y="41403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9607" t="-21499" r="-19613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9752069" y="2792240"/>
            <a:ext cx="4068253" cy="2288394"/>
            <a:chOff x="0" y="0"/>
            <a:chExt cx="6152960" cy="346104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153023" cy="3461004"/>
            </a:xfrm>
            <a:custGeom>
              <a:avLst/>
              <a:gdLst/>
              <a:ahLst/>
              <a:cxnLst/>
              <a:rect r="r" b="b" t="t" l="l"/>
              <a:pathLst>
                <a:path h="3461004" w="6153023">
                  <a:moveTo>
                    <a:pt x="0" y="0"/>
                  </a:moveTo>
                  <a:lnTo>
                    <a:pt x="6153023" y="0"/>
                  </a:lnTo>
                  <a:lnTo>
                    <a:pt x="6153023" y="3461004"/>
                  </a:lnTo>
                  <a:lnTo>
                    <a:pt x="0" y="3461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1" b="-1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13906157" y="6226093"/>
            <a:ext cx="3353143" cy="2089658"/>
            <a:chOff x="0" y="0"/>
            <a:chExt cx="6406960" cy="399277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407023" cy="3992753"/>
            </a:xfrm>
            <a:custGeom>
              <a:avLst/>
              <a:gdLst/>
              <a:ahLst/>
              <a:cxnLst/>
              <a:rect r="r" b="b" t="t" l="l"/>
              <a:pathLst>
                <a:path h="3992753" w="6407023">
                  <a:moveTo>
                    <a:pt x="0" y="0"/>
                  </a:moveTo>
                  <a:lnTo>
                    <a:pt x="6407023" y="0"/>
                  </a:lnTo>
                  <a:lnTo>
                    <a:pt x="6407023" y="3992753"/>
                  </a:lnTo>
                  <a:lnTo>
                    <a:pt x="0" y="39927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279" t="0" r="-1278" b="0"/>
              </a:stretch>
            </a:blipFill>
            <a:ln cap="sq">
              <a:noFill/>
              <a:prstDash val="solid"/>
              <a:miter/>
            </a:ln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6200" y="9111859"/>
            <a:ext cx="2687576" cy="1077997"/>
          </a:xfrm>
          <a:custGeom>
            <a:avLst/>
            <a:gdLst/>
            <a:ahLst/>
            <a:cxnLst/>
            <a:rect r="r" b="b" t="t" l="l"/>
            <a:pathLst>
              <a:path h="1077997" w="2687576">
                <a:moveTo>
                  <a:pt x="0" y="0"/>
                </a:moveTo>
                <a:lnTo>
                  <a:pt x="2687576" y="0"/>
                </a:lnTo>
                <a:lnTo>
                  <a:pt x="2687576" y="1077998"/>
                </a:lnTo>
                <a:lnTo>
                  <a:pt x="0" y="1077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4371" t="0" r="0" b="-663415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028700" y="2778171"/>
            <a:ext cx="2557656" cy="2557656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7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780396" y="2778171"/>
            <a:ext cx="2557656" cy="2557656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7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028700" y="6212127"/>
            <a:ext cx="2557656" cy="2557656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7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9780396" y="6212127"/>
            <a:ext cx="2557656" cy="2557656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79"/>
                </a:lnSpc>
              </a:pP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1477844" y="3189214"/>
            <a:ext cx="1659367" cy="1753625"/>
          </a:xfrm>
          <a:custGeom>
            <a:avLst/>
            <a:gdLst/>
            <a:ahLst/>
            <a:cxnLst/>
            <a:rect r="r" b="b" t="t" l="l"/>
            <a:pathLst>
              <a:path h="1753625" w="1659367">
                <a:moveTo>
                  <a:pt x="0" y="0"/>
                </a:moveTo>
                <a:lnTo>
                  <a:pt x="1659368" y="0"/>
                </a:lnTo>
                <a:lnTo>
                  <a:pt x="1659368" y="1753625"/>
                </a:lnTo>
                <a:lnTo>
                  <a:pt x="0" y="175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0143524" y="3189214"/>
            <a:ext cx="1831400" cy="1758144"/>
          </a:xfrm>
          <a:custGeom>
            <a:avLst/>
            <a:gdLst/>
            <a:ahLst/>
            <a:cxnLst/>
            <a:rect r="r" b="b" t="t" l="l"/>
            <a:pathLst>
              <a:path h="1758144" w="1831400">
                <a:moveTo>
                  <a:pt x="0" y="0"/>
                </a:moveTo>
                <a:lnTo>
                  <a:pt x="1831400" y="0"/>
                </a:lnTo>
                <a:lnTo>
                  <a:pt x="1831400" y="1758144"/>
                </a:lnTo>
                <a:lnTo>
                  <a:pt x="0" y="17581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374992" y="6558419"/>
            <a:ext cx="1865073" cy="1865073"/>
          </a:xfrm>
          <a:custGeom>
            <a:avLst/>
            <a:gdLst/>
            <a:ahLst/>
            <a:cxnLst/>
            <a:rect r="r" b="b" t="t" l="l"/>
            <a:pathLst>
              <a:path h="1865073" w="1865073">
                <a:moveTo>
                  <a:pt x="0" y="0"/>
                </a:moveTo>
                <a:lnTo>
                  <a:pt x="1865073" y="0"/>
                </a:lnTo>
                <a:lnTo>
                  <a:pt x="1865073" y="1865073"/>
                </a:lnTo>
                <a:lnTo>
                  <a:pt x="0" y="18650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0098494" y="6408443"/>
            <a:ext cx="1921461" cy="2165026"/>
          </a:xfrm>
          <a:custGeom>
            <a:avLst/>
            <a:gdLst/>
            <a:ahLst/>
            <a:cxnLst/>
            <a:rect r="r" b="b" t="t" l="l"/>
            <a:pathLst>
              <a:path h="2165026" w="1921461">
                <a:moveTo>
                  <a:pt x="0" y="0"/>
                </a:moveTo>
                <a:lnTo>
                  <a:pt x="1921460" y="0"/>
                </a:lnTo>
                <a:lnTo>
                  <a:pt x="1921460" y="2165026"/>
                </a:lnTo>
                <a:lnTo>
                  <a:pt x="0" y="216502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3891934" y="2813034"/>
            <a:ext cx="4615670" cy="2326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2599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Chatbots: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 Tools you can "talk" to that answer questions and help you get tasks done.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Different types of AI Tools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643630" y="2813034"/>
            <a:ext cx="4615670" cy="2326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2599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Translators: 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Apps that instantly change words from one language to another.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3891934" y="6246990"/>
            <a:ext cx="4615670" cy="2326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2599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Voice Assistants: 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Systems that listen to your voice and do what you ask, like setting an alarm or playing music.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643630" y="6246990"/>
            <a:ext cx="4615670" cy="2326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2599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Image Generators: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 Tools that create a picture for you based on a simple description you type in.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6200" y="9111859"/>
            <a:ext cx="2687576" cy="1077997"/>
          </a:xfrm>
          <a:custGeom>
            <a:avLst/>
            <a:gdLst/>
            <a:ahLst/>
            <a:cxnLst/>
            <a:rect r="r" b="b" t="t" l="l"/>
            <a:pathLst>
              <a:path h="1077997" w="2687576">
                <a:moveTo>
                  <a:pt x="0" y="0"/>
                </a:moveTo>
                <a:lnTo>
                  <a:pt x="2687576" y="0"/>
                </a:lnTo>
                <a:lnTo>
                  <a:pt x="2687576" y="1077998"/>
                </a:lnTo>
                <a:lnTo>
                  <a:pt x="0" y="1077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4371" t="0" r="0" b="-663415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1452955" y="2930811"/>
            <a:ext cx="5246370" cy="5246370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33940" y="0"/>
                  </a:moveTo>
                  <a:lnTo>
                    <a:pt x="778860" y="0"/>
                  </a:lnTo>
                  <a:cubicBezTo>
                    <a:pt x="797604" y="0"/>
                    <a:pt x="812800" y="15196"/>
                    <a:pt x="812800" y="33940"/>
                  </a:cubicBezTo>
                  <a:lnTo>
                    <a:pt x="812800" y="778860"/>
                  </a:lnTo>
                  <a:cubicBezTo>
                    <a:pt x="812800" y="797604"/>
                    <a:pt x="797604" y="812800"/>
                    <a:pt x="778860" y="812800"/>
                  </a:cubicBezTo>
                  <a:lnTo>
                    <a:pt x="33940" y="812800"/>
                  </a:lnTo>
                  <a:cubicBezTo>
                    <a:pt x="15196" y="812800"/>
                    <a:pt x="0" y="797604"/>
                    <a:pt x="0" y="778860"/>
                  </a:cubicBezTo>
                  <a:lnTo>
                    <a:pt x="0" y="33940"/>
                  </a:lnTo>
                  <a:cubicBezTo>
                    <a:pt x="0" y="15196"/>
                    <a:pt x="15196" y="0"/>
                    <a:pt x="33940" y="0"/>
                  </a:cubicBezTo>
                  <a:close/>
                </a:path>
              </a:pathLst>
            </a:custGeom>
            <a:blipFill>
              <a:blip r:embed="rId4"/>
              <a:stretch>
                <a:fillRect l="-42040" t="0" r="-21224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028700" y="3128930"/>
            <a:ext cx="8996821" cy="4688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AI can act as a personal assistant that makes your life easier by handling the heavy lifting of daily tasks and learning. Things it can do include: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24x7 Availability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Saves time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H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elps with writing and  research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ssists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 w</a:t>
            </a: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ith learning new skills</a:t>
            </a:r>
          </a:p>
          <a:p>
            <a:pPr algn="l" marL="561339" indent="-280669" lvl="1">
              <a:lnSpc>
                <a:spcPts val="4679"/>
              </a:lnSpc>
              <a:buFont typeface="Arial"/>
              <a:buChar char="•"/>
            </a:pPr>
            <a:r>
              <a:rPr lang="en-US" sz="25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Can support work and daily task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Advantages of AI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DAHFFv_dFIY</dc:identifier>
  <dcterms:modified xsi:type="dcterms:W3CDTF">2011-08-01T06:04:30Z</dcterms:modified>
  <cp:revision>1</cp:revision>
  <dc:title>MercyCare x Good Things - Intro to AI</dc:title>
</cp:coreProperties>
</file>