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18288000" cy="10287000"/>
  <p:notesSz cx="6858000" cy="9144000"/>
  <p:embeddedFontLst>
    <p:embeddedFont>
      <p:font typeface="Poppins Bold" charset="1" panose="00000800000000000000"/>
      <p:regular r:id="rId32"/>
    </p:embeddedFont>
    <p:embeddedFont>
      <p:font typeface="Poppins" charset="1" panose="00000500000000000000"/>
      <p:regular r:id="rId33"/>
    </p:embeddedFont>
    <p:embeddedFont>
      <p:font typeface="Poppins Italics" charset="1" panose="0000050000000000000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notesMasters/notesMaster1.xml" Type="http://schemas.openxmlformats.org/officeDocument/2006/relationships/notesMaster"/><Relationship Id="rId35" Target="theme/theme2.xml" Type="http://schemas.openxmlformats.org/officeDocument/2006/relationships/theme"/><Relationship Id="rId36" Target="notesSlides/notesSlide1.xml" Type="http://schemas.openxmlformats.org/officeDocument/2006/relationships/notesSlide"/><Relationship Id="rId37" Target="fonts/font37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jpe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6.pn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23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6.pn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25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6.pn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26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6.pn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6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Relationship Id="rId8" Target="../media/image15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6.pn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6.png" Type="http://schemas.openxmlformats.org/officeDocument/2006/relationships/image"/><Relationship Id="rId4" Target="../media/image15.jpeg" Type="http://schemas.openxmlformats.org/officeDocument/2006/relationships/image"/><Relationship Id="rId5" Target="../media/image27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9.png" Type="http://schemas.openxmlformats.org/officeDocument/2006/relationships/image"/><Relationship Id="rId4" Target="../media/image1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jpeg" Type="http://schemas.openxmlformats.org/officeDocument/2006/relationships/image"/><Relationship Id="rId4" Target="https://view.genially.com/66a0819b3b1e79e9a83aafd7" TargetMode="External" Type="http://schemas.openxmlformats.org/officeDocument/2006/relationships/hyperlink"/><Relationship Id="rId5" Target="../media/image14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6.png" Type="http://schemas.openxmlformats.org/officeDocument/2006/relationships/image"/><Relationship Id="rId4" Target="../media/image15.jpeg" Type="http://schemas.openxmlformats.org/officeDocument/2006/relationships/image"/><Relationship Id="rId5" Target="../media/image16.png" Type="http://schemas.openxmlformats.org/officeDocument/2006/relationships/image"/><Relationship Id="rId6" Target="../media/image17.png" Type="http://schemas.openxmlformats.org/officeDocument/2006/relationships/image"/><Relationship Id="rId7" Target="../media/image18.png" Type="http://schemas.openxmlformats.org/officeDocument/2006/relationships/image"/><Relationship Id="rId8" Target="../media/image1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22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6.png" Type="http://schemas.openxmlformats.org/officeDocument/2006/relationships/image"/><Relationship Id="rId4" Target="../media/image1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49536" y="8334475"/>
            <a:ext cx="5203175" cy="1231325"/>
          </a:xfrm>
          <a:custGeom>
            <a:avLst/>
            <a:gdLst/>
            <a:ahLst/>
            <a:cxnLst/>
            <a:rect r="r" b="b" t="t" l="l"/>
            <a:pathLst>
              <a:path h="1231325" w="5203175">
                <a:moveTo>
                  <a:pt x="0" y="0"/>
                </a:moveTo>
                <a:lnTo>
                  <a:pt x="5203175" y="0"/>
                </a:lnTo>
                <a:lnTo>
                  <a:pt x="5203175" y="1231325"/>
                </a:lnTo>
                <a:lnTo>
                  <a:pt x="0" y="1231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4173224" y="-809015"/>
            <a:ext cx="4709624" cy="6196874"/>
          </a:xfrm>
          <a:custGeom>
            <a:avLst/>
            <a:gdLst/>
            <a:ahLst/>
            <a:cxnLst/>
            <a:rect r="r" b="b" t="t" l="l"/>
            <a:pathLst>
              <a:path h="6196874" w="4709624">
                <a:moveTo>
                  <a:pt x="0" y="0"/>
                </a:moveTo>
                <a:lnTo>
                  <a:pt x="4709625" y="0"/>
                </a:lnTo>
                <a:lnTo>
                  <a:pt x="4709625" y="6196875"/>
                </a:lnTo>
                <a:lnTo>
                  <a:pt x="0" y="61968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20000" y="721200"/>
            <a:ext cx="7357800" cy="8844600"/>
            <a:chOff x="0" y="0"/>
            <a:chExt cx="812800" cy="97704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977044"/>
            </a:xfrm>
            <a:custGeom>
              <a:avLst/>
              <a:gdLst/>
              <a:ahLst/>
              <a:cxnLst/>
              <a:rect r="r" b="b" t="t" l="l"/>
              <a:pathLst>
                <a:path h="977044" w="812800">
                  <a:moveTo>
                    <a:pt x="24201" y="0"/>
                  </a:moveTo>
                  <a:lnTo>
                    <a:pt x="788599" y="0"/>
                  </a:lnTo>
                  <a:cubicBezTo>
                    <a:pt x="801965" y="0"/>
                    <a:pt x="812800" y="10835"/>
                    <a:pt x="812800" y="24201"/>
                  </a:cubicBezTo>
                  <a:lnTo>
                    <a:pt x="812800" y="952843"/>
                  </a:lnTo>
                  <a:cubicBezTo>
                    <a:pt x="812800" y="966209"/>
                    <a:pt x="801965" y="977044"/>
                    <a:pt x="788599" y="977044"/>
                  </a:cubicBezTo>
                  <a:lnTo>
                    <a:pt x="24201" y="977044"/>
                  </a:lnTo>
                  <a:cubicBezTo>
                    <a:pt x="17782" y="977044"/>
                    <a:pt x="11627" y="974494"/>
                    <a:pt x="7088" y="969955"/>
                  </a:cubicBezTo>
                  <a:cubicBezTo>
                    <a:pt x="2550" y="965417"/>
                    <a:pt x="0" y="959261"/>
                    <a:pt x="0" y="952843"/>
                  </a:cubicBezTo>
                  <a:lnTo>
                    <a:pt x="0" y="24201"/>
                  </a:lnTo>
                  <a:cubicBezTo>
                    <a:pt x="0" y="10835"/>
                    <a:pt x="10835" y="0"/>
                    <a:pt x="24201" y="0"/>
                  </a:cubicBezTo>
                  <a:close/>
                </a:path>
              </a:pathLst>
            </a:custGeom>
            <a:blipFill>
              <a:blip r:embed="rId5"/>
              <a:stretch>
                <a:fillRect l="-29262" t="0" r="-5116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-260950" y="7750876"/>
            <a:ext cx="4515920" cy="2691771"/>
          </a:xfrm>
          <a:custGeom>
            <a:avLst/>
            <a:gdLst/>
            <a:ahLst/>
            <a:cxnLst/>
            <a:rect r="r" b="b" t="t" l="l"/>
            <a:pathLst>
              <a:path h="2691771" w="4515920">
                <a:moveTo>
                  <a:pt x="0" y="0"/>
                </a:moveTo>
                <a:lnTo>
                  <a:pt x="4515920" y="0"/>
                </a:lnTo>
                <a:lnTo>
                  <a:pt x="4515920" y="2691771"/>
                </a:lnTo>
                <a:lnTo>
                  <a:pt x="0" y="26917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43941" r="-370433" b="-2"/>
            </a:stretch>
          </a:blipFill>
        </p:spPr>
      </p:sp>
      <p:sp>
        <p:nvSpPr>
          <p:cNvPr name="Freeform 7" id="7" descr="logos/libraries-sa-clean.png"/>
          <p:cNvSpPr/>
          <p:nvPr/>
        </p:nvSpPr>
        <p:spPr>
          <a:xfrm flipH="false" flipV="false" rot="0">
            <a:off x="8934450" y="8387143"/>
            <a:ext cx="3167095" cy="1125990"/>
          </a:xfrm>
          <a:custGeom>
            <a:avLst/>
            <a:gdLst/>
            <a:ahLst/>
            <a:cxnLst/>
            <a:rect r="r" b="b" t="t" l="l"/>
            <a:pathLst>
              <a:path h="1125990" w="3167095">
                <a:moveTo>
                  <a:pt x="0" y="0"/>
                </a:moveTo>
                <a:lnTo>
                  <a:pt x="3167095" y="0"/>
                </a:lnTo>
                <a:lnTo>
                  <a:pt x="3167095" y="1125990"/>
                </a:lnTo>
                <a:lnTo>
                  <a:pt x="0" y="11259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8718" t="-19697" r="-2894" b="-968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144000" y="3767138"/>
            <a:ext cx="8464245" cy="267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7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AI in Action</a:t>
            </a:r>
          </a:p>
          <a:p>
            <a:pPr algn="l">
              <a:lnSpc>
                <a:spcPts val="5759"/>
              </a:lnSpc>
            </a:pPr>
            <a:r>
              <a:rPr lang="en-US" b="true" sz="4800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Hands-on with the latest platforms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18" t="-19697" r="-2894" b="-96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Live walkthrough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145880"/>
            <a:ext cx="16230600" cy="61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b="true" sz="2799">
                <a:solidFill>
                  <a:srgbClr val="F55325"/>
                </a:solidFill>
                <a:latin typeface="Poppins Bold"/>
                <a:ea typeface="Poppins Bold"/>
                <a:cs typeface="Poppins Bold"/>
                <a:sym typeface="Poppins Bold"/>
              </a:rPr>
              <a:t>Microsoft Copilot</a:t>
            </a: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is best used for productivity tasks. Let’s try together: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575691" y="3099219"/>
            <a:ext cx="5505450" cy="2853690"/>
            <a:chOff x="0" y="0"/>
            <a:chExt cx="7340600" cy="38049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72519" y="3096047"/>
            <a:ext cx="171707" cy="2860043"/>
            <a:chOff x="0" y="0"/>
            <a:chExt cx="228943" cy="381339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987552" y="3383064"/>
            <a:ext cx="4864608" cy="512064"/>
            <a:chOff x="0" y="0"/>
            <a:chExt cx="6486144" cy="68275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EMAILS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87552" y="3931704"/>
            <a:ext cx="4864608" cy="1828800"/>
            <a:chOff x="0" y="0"/>
            <a:chExt cx="6486144" cy="2438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“Draft a friendly email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requesting a meeting update.”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391275" y="3099219"/>
            <a:ext cx="5505450" cy="2853690"/>
            <a:chOff x="0" y="0"/>
            <a:chExt cx="7340600" cy="380492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6388103" y="3096047"/>
            <a:ext cx="171707" cy="2860043"/>
            <a:chOff x="0" y="0"/>
            <a:chExt cx="228943" cy="381339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6803136" y="3383064"/>
            <a:ext cx="4864608" cy="512064"/>
            <a:chOff x="0" y="0"/>
            <a:chExt cx="6486144" cy="682752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DOCUMENTS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803136" y="3931704"/>
            <a:ext cx="4864608" cy="1828800"/>
            <a:chOff x="0" y="0"/>
            <a:chExt cx="6486144" cy="24384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“Analyse this document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and summarise the key points.”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206859" y="3099219"/>
            <a:ext cx="5505450" cy="2853690"/>
            <a:chOff x="0" y="0"/>
            <a:chExt cx="7340600" cy="380492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2203687" y="3096047"/>
            <a:ext cx="171707" cy="2860043"/>
            <a:chOff x="0" y="0"/>
            <a:chExt cx="228943" cy="3813391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12618720" y="3383064"/>
            <a:ext cx="4864608" cy="512064"/>
            <a:chOff x="0" y="0"/>
            <a:chExt cx="6486144" cy="682752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REWRITE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618720" y="3931704"/>
            <a:ext cx="4864608" cy="1828800"/>
            <a:chOff x="0" y="0"/>
            <a:chExt cx="6486144" cy="24384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“Rewrite this email to sound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more professional.”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575691" y="6263043"/>
            <a:ext cx="5505450" cy="2853690"/>
            <a:chOff x="0" y="0"/>
            <a:chExt cx="7340600" cy="380492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572519" y="6259871"/>
            <a:ext cx="171707" cy="2860043"/>
            <a:chOff x="0" y="0"/>
            <a:chExt cx="228943" cy="381339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987552" y="6546888"/>
            <a:ext cx="4864608" cy="512064"/>
            <a:chOff x="0" y="0"/>
            <a:chExt cx="6486144" cy="68275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PLAIN ENGLISH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987552" y="7095528"/>
            <a:ext cx="4864608" cy="1828800"/>
            <a:chOff x="0" y="0"/>
            <a:chExt cx="6486144" cy="24384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“Summarise this report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in plain English.”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6391275" y="6263043"/>
            <a:ext cx="5505450" cy="2853690"/>
            <a:chOff x="0" y="0"/>
            <a:chExt cx="7340600" cy="380492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6388103" y="6259871"/>
            <a:ext cx="171707" cy="2860043"/>
            <a:chOff x="0" y="0"/>
            <a:chExt cx="228943" cy="3813391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6803136" y="6546888"/>
            <a:ext cx="4864608" cy="512064"/>
            <a:chOff x="0" y="0"/>
            <a:chExt cx="6486144" cy="682752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SHOPPING LISTS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6803136" y="7095528"/>
            <a:ext cx="4864608" cy="1828800"/>
            <a:chOff x="0" y="0"/>
            <a:chExt cx="6486144" cy="24384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</a:t>
              </a:r>
              <a:r>
                <a:rPr lang="en-US" sz="2499" i="true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Create a weekly shopping list for two adults for 7 days.</a:t>
              </a: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”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2206859" y="6263043"/>
            <a:ext cx="5505450" cy="2853690"/>
            <a:chOff x="0" y="0"/>
            <a:chExt cx="7340600" cy="380492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61" id="61"/>
          <p:cNvGrpSpPr/>
          <p:nvPr/>
        </p:nvGrpSpPr>
        <p:grpSpPr>
          <a:xfrm rot="0">
            <a:off x="12203687" y="6259871"/>
            <a:ext cx="171707" cy="2860043"/>
            <a:chOff x="0" y="0"/>
            <a:chExt cx="228943" cy="3813391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63" id="63"/>
          <p:cNvGrpSpPr/>
          <p:nvPr/>
        </p:nvGrpSpPr>
        <p:grpSpPr>
          <a:xfrm rot="0">
            <a:off x="12618720" y="6546888"/>
            <a:ext cx="4864608" cy="512064"/>
            <a:chOff x="0" y="0"/>
            <a:chExt cx="6486144" cy="682752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PLANNING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12618720" y="7095528"/>
            <a:ext cx="4864608" cy="1828800"/>
            <a:chOff x="0" y="0"/>
            <a:chExt cx="6486144" cy="2438400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</a:t>
              </a:r>
              <a:r>
                <a:rPr lang="en-US" sz="2499" i="true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Plan a low-cost 1-day outing in Adelaide for one person, including activities, lunch, and transport</a:t>
              </a: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.”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ChatGPT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4931" t="0" r="-24931" b="0"/>
              </a:stretch>
            </a:blipFill>
          </p:spPr>
        </p:sp>
      </p:grpSp>
      <p:sp>
        <p:nvSpPr>
          <p:cNvPr name="Freeform 8" id="8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18" t="-19697" r="-2894" b="-968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3500406"/>
            <a:ext cx="8996821" cy="40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Answers questions, explains topics, generates ideas.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Plain text — very versatile.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Best for creative, casual and informal tasks.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ChatGPT overview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18" t="-19697" r="-2894" b="-96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Live walkthrough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145880"/>
            <a:ext cx="16230600" cy="61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b="true" sz="2799">
                <a:solidFill>
                  <a:srgbClr val="00A19C"/>
                </a:solidFill>
                <a:latin typeface="Poppins Bold"/>
                <a:ea typeface="Poppins Bold"/>
                <a:cs typeface="Poppins Bold"/>
                <a:sym typeface="Poppins Bold"/>
              </a:rPr>
              <a:t>ChatGPT</a:t>
            </a: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is best used for creative and everyday things. Let’s try together: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575691" y="3108744"/>
            <a:ext cx="5505450" cy="2853690"/>
            <a:chOff x="0" y="0"/>
            <a:chExt cx="7340600" cy="38049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72519" y="3105572"/>
            <a:ext cx="171707" cy="2860043"/>
            <a:chOff x="0" y="0"/>
            <a:chExt cx="228943" cy="381339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987552" y="3392589"/>
            <a:ext cx="4864608" cy="512064"/>
            <a:chOff x="0" y="0"/>
            <a:chExt cx="6486144" cy="68275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PLANNING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87552" y="3941229"/>
            <a:ext cx="4864608" cy="1828800"/>
            <a:chOff x="0" y="0"/>
            <a:chExt cx="6486144" cy="2438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“Help me create a weekly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to-do list for work and home.”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391275" y="3108744"/>
            <a:ext cx="5505450" cy="2853690"/>
            <a:chOff x="0" y="0"/>
            <a:chExt cx="7340600" cy="380492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6388103" y="3105572"/>
            <a:ext cx="171707" cy="2860043"/>
            <a:chOff x="0" y="0"/>
            <a:chExt cx="228943" cy="381339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6803136" y="3392589"/>
            <a:ext cx="4864608" cy="512064"/>
            <a:chOff x="0" y="0"/>
            <a:chExt cx="6486144" cy="682752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TRANSLATION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803136" y="3941229"/>
            <a:ext cx="4864608" cy="1828800"/>
            <a:chOff x="0" y="0"/>
            <a:chExt cx="6486144" cy="24384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“Translate this paragraph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into Italian.”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206859" y="3108744"/>
            <a:ext cx="5505450" cy="2853690"/>
            <a:chOff x="0" y="0"/>
            <a:chExt cx="7340600" cy="380492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2203687" y="3105572"/>
            <a:ext cx="171707" cy="2860043"/>
            <a:chOff x="0" y="0"/>
            <a:chExt cx="228943" cy="3813391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12618720" y="3392589"/>
            <a:ext cx="4864608" cy="512064"/>
            <a:chOff x="0" y="0"/>
            <a:chExt cx="6486144" cy="682752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EXPLAINING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618720" y="3941229"/>
            <a:ext cx="4864608" cy="1828800"/>
            <a:chOff x="0" y="0"/>
            <a:chExt cx="6486144" cy="24384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“Explain recycling to a 10-year-old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vs. an adult.”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575691" y="6272568"/>
            <a:ext cx="5505450" cy="2853690"/>
            <a:chOff x="0" y="0"/>
            <a:chExt cx="7340600" cy="380492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572519" y="6269396"/>
            <a:ext cx="171707" cy="2860043"/>
            <a:chOff x="0" y="0"/>
            <a:chExt cx="228943" cy="381339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987552" y="6556413"/>
            <a:ext cx="4864608" cy="512064"/>
            <a:chOff x="0" y="0"/>
            <a:chExt cx="6486144" cy="68275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RECOMMENDATIONS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987552" y="7105053"/>
            <a:ext cx="4864608" cy="1828800"/>
            <a:chOff x="0" y="0"/>
            <a:chExt cx="6486144" cy="24384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“Suggest 5 mystery books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by Australian authors.”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6391275" y="6272568"/>
            <a:ext cx="5505450" cy="2853690"/>
            <a:chOff x="0" y="0"/>
            <a:chExt cx="7340600" cy="380492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6388103" y="6269396"/>
            <a:ext cx="171707" cy="2860043"/>
            <a:chOff x="0" y="0"/>
            <a:chExt cx="228943" cy="3813391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6803136" y="6556413"/>
            <a:ext cx="4864608" cy="512064"/>
            <a:chOff x="0" y="0"/>
            <a:chExt cx="6486144" cy="682752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TRAVEL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6803136" y="7105053"/>
            <a:ext cx="4864608" cy="1828800"/>
            <a:chOff x="0" y="0"/>
            <a:chExt cx="6486144" cy="24384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“Plan a 3-day Melbourne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itinerary on a budget.”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2206859" y="6272568"/>
            <a:ext cx="5505450" cy="2853690"/>
            <a:chOff x="0" y="0"/>
            <a:chExt cx="7340600" cy="380492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61" id="61"/>
          <p:cNvGrpSpPr/>
          <p:nvPr/>
        </p:nvGrpSpPr>
        <p:grpSpPr>
          <a:xfrm rot="0">
            <a:off x="12203687" y="6269396"/>
            <a:ext cx="171707" cy="2860043"/>
            <a:chOff x="0" y="0"/>
            <a:chExt cx="228943" cy="3813391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63" id="63"/>
          <p:cNvGrpSpPr/>
          <p:nvPr/>
        </p:nvGrpSpPr>
        <p:grpSpPr>
          <a:xfrm rot="0">
            <a:off x="12618720" y="6556413"/>
            <a:ext cx="4864608" cy="512064"/>
            <a:chOff x="0" y="0"/>
            <a:chExt cx="6486144" cy="682752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GARDENING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12618720" y="7105053"/>
            <a:ext cx="4864608" cy="1828800"/>
            <a:chOff x="0" y="0"/>
            <a:chExt cx="6486144" cy="2438400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</a:t>
              </a:r>
              <a:r>
                <a:rPr lang="en-US" sz="2499" i="true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List the best vegetables to plant in autumn in South Australia</a:t>
              </a: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.”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9084" y="-743643"/>
            <a:ext cx="18307084" cy="12219979"/>
          </a:xfrm>
          <a:custGeom>
            <a:avLst/>
            <a:gdLst/>
            <a:ahLst/>
            <a:cxnLst/>
            <a:rect r="r" b="b" t="t" l="l"/>
            <a:pathLst>
              <a:path h="12219979" w="18307084">
                <a:moveTo>
                  <a:pt x="0" y="0"/>
                </a:moveTo>
                <a:lnTo>
                  <a:pt x="18307084" y="0"/>
                </a:lnTo>
                <a:lnTo>
                  <a:pt x="18307084" y="12219979"/>
                </a:lnTo>
                <a:lnTo>
                  <a:pt x="0" y="122199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85800" y="-685800"/>
            <a:ext cx="19774200" cy="11468400"/>
            <a:chOff x="0" y="0"/>
            <a:chExt cx="26365600" cy="152912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365581" cy="15291181"/>
            </a:xfrm>
            <a:custGeom>
              <a:avLst/>
              <a:gdLst/>
              <a:ahLst/>
              <a:cxnLst/>
              <a:rect r="r" b="b" t="t" l="l"/>
              <a:pathLst>
                <a:path h="15291181" w="26365581">
                  <a:moveTo>
                    <a:pt x="0" y="0"/>
                  </a:moveTo>
                  <a:lnTo>
                    <a:pt x="26365581" y="0"/>
                  </a:lnTo>
                  <a:lnTo>
                    <a:pt x="26365581" y="15291181"/>
                  </a:lnTo>
                  <a:lnTo>
                    <a:pt x="0" y="15291181"/>
                  </a:lnTo>
                  <a:close/>
                </a:path>
              </a:pathLst>
            </a:custGeom>
            <a:solidFill>
              <a:srgbClr val="031366">
                <a:alpha val="31373"/>
              </a:srgbClr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714825" y="4491037"/>
            <a:ext cx="1685835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19"/>
              </a:lnSpc>
            </a:pPr>
            <a:r>
              <a:rPr lang="en-US" b="true" sz="7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Break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Claude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12305" t="0" r="-12305" b="0"/>
              </a:stretch>
            </a:blipFill>
          </p:spPr>
        </p:sp>
      </p:grpSp>
      <p:sp>
        <p:nvSpPr>
          <p:cNvPr name="Freeform 8" id="8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18" t="-19697" r="-2894" b="-968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Excellent at summarising, analysing and reviewing long content.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Ideal for research, reports and detailed instructions.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Strong on accuracy and reasoning for complex tasks.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Claude overview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18" t="-19697" r="-2894" b="-96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Live walkthrough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145880"/>
            <a:ext cx="16230600" cy="61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b="true" sz="2799">
                <a:solidFill>
                  <a:srgbClr val="F55325"/>
                </a:solidFill>
                <a:latin typeface="Poppins Bold"/>
                <a:ea typeface="Poppins Bold"/>
                <a:cs typeface="Poppins Bold"/>
                <a:sym typeface="Poppins Bold"/>
              </a:rPr>
              <a:t>Claude</a:t>
            </a: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is best used for long-text &amp; research. Let’s try together: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575691" y="3118269"/>
            <a:ext cx="5505450" cy="2853690"/>
            <a:chOff x="0" y="0"/>
            <a:chExt cx="7340600" cy="38049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72519" y="3115097"/>
            <a:ext cx="171707" cy="2860043"/>
            <a:chOff x="0" y="0"/>
            <a:chExt cx="228943" cy="381339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987552" y="3402114"/>
            <a:ext cx="4864608" cy="512064"/>
            <a:chOff x="0" y="0"/>
            <a:chExt cx="6486144" cy="68275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SUMMARISE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87552" y="3950754"/>
            <a:ext cx="4864608" cy="1828800"/>
            <a:chOff x="0" y="0"/>
            <a:chExt cx="6486144" cy="2438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“Summarise this long report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into key bullet points.”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391275" y="3118269"/>
            <a:ext cx="5505450" cy="2853690"/>
            <a:chOff x="0" y="0"/>
            <a:chExt cx="7340600" cy="380492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6388103" y="3115097"/>
            <a:ext cx="171707" cy="2860043"/>
            <a:chOff x="0" y="0"/>
            <a:chExt cx="228943" cy="381339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6803136" y="3402114"/>
            <a:ext cx="4864608" cy="512064"/>
            <a:chOff x="0" y="0"/>
            <a:chExt cx="6486144" cy="682752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REWRITE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803136" y="3950754"/>
            <a:ext cx="4864608" cy="1828800"/>
            <a:chOff x="0" y="0"/>
            <a:chExt cx="6486144" cy="24384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“Rewrite this report for senior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management in plain English.”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206859" y="3118269"/>
            <a:ext cx="5505450" cy="2853690"/>
            <a:chOff x="0" y="0"/>
            <a:chExt cx="7340600" cy="380492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2203687" y="3115097"/>
            <a:ext cx="171707" cy="2860043"/>
            <a:chOff x="0" y="0"/>
            <a:chExt cx="228943" cy="3813391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12618720" y="3402114"/>
            <a:ext cx="4864608" cy="512064"/>
            <a:chOff x="0" y="0"/>
            <a:chExt cx="6486144" cy="682752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SYNTHESISE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618720" y="3950754"/>
            <a:ext cx="4864608" cy="1828800"/>
            <a:chOff x="0" y="0"/>
            <a:chExt cx="6486144" cy="24384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“Summarise these 5 articles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into a single one-page summary.”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575691" y="6282093"/>
            <a:ext cx="5505450" cy="2853690"/>
            <a:chOff x="0" y="0"/>
            <a:chExt cx="7340600" cy="380492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572519" y="6278921"/>
            <a:ext cx="171707" cy="2860043"/>
            <a:chOff x="0" y="0"/>
            <a:chExt cx="228943" cy="381339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987552" y="6565938"/>
            <a:ext cx="4864608" cy="512064"/>
            <a:chOff x="0" y="0"/>
            <a:chExt cx="6486144" cy="68275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RECOMMEND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987552" y="7114578"/>
            <a:ext cx="4864608" cy="1828800"/>
            <a:chOff x="0" y="0"/>
            <a:chExt cx="6486144" cy="24384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“Recommend 3 strategies to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improve library engagement.”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6391275" y="6282093"/>
            <a:ext cx="5505450" cy="2853690"/>
            <a:chOff x="0" y="0"/>
            <a:chExt cx="7340600" cy="380492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6388103" y="6278921"/>
            <a:ext cx="171707" cy="2860043"/>
            <a:chOff x="0" y="0"/>
            <a:chExt cx="228943" cy="3813391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6803136" y="6565938"/>
            <a:ext cx="4864608" cy="512064"/>
            <a:chOff x="0" y="0"/>
            <a:chExt cx="6486144" cy="682752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ANALYSE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6803136" y="7114578"/>
            <a:ext cx="4864608" cy="1828800"/>
            <a:chOff x="0" y="0"/>
            <a:chExt cx="6486144" cy="24384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“Find the main themes in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this customer feedback.”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2206859" y="6282093"/>
            <a:ext cx="5505450" cy="2853690"/>
            <a:chOff x="0" y="0"/>
            <a:chExt cx="7340600" cy="380492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61" id="61"/>
          <p:cNvGrpSpPr/>
          <p:nvPr/>
        </p:nvGrpSpPr>
        <p:grpSpPr>
          <a:xfrm rot="0">
            <a:off x="12203687" y="6278921"/>
            <a:ext cx="171707" cy="2860043"/>
            <a:chOff x="0" y="0"/>
            <a:chExt cx="228943" cy="3813391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63" id="63"/>
          <p:cNvGrpSpPr/>
          <p:nvPr/>
        </p:nvGrpSpPr>
        <p:grpSpPr>
          <a:xfrm rot="0">
            <a:off x="12618720" y="6565938"/>
            <a:ext cx="4864608" cy="512064"/>
            <a:chOff x="0" y="0"/>
            <a:chExt cx="6486144" cy="682752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DRAFT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12618720" y="7114578"/>
            <a:ext cx="4864608" cy="1828800"/>
            <a:chOff x="0" y="0"/>
            <a:chExt cx="6486144" cy="2438400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“Draft a 2-page proposal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from these notes.”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Perplexity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4931" t="0" r="-24931" b="0"/>
              </a:stretch>
            </a:blipFill>
          </p:spPr>
        </p:sp>
      </p:grpSp>
      <p:sp>
        <p:nvSpPr>
          <p:cNvPr name="Freeform 8" id="8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18" t="-19697" r="-2894" b="-968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Answers questions with sourced results.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Great for fact-checking and research-heavy tasks.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Provides citations and references you can verify.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Perplexity overview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1425" y="691525"/>
            <a:ext cx="16218151" cy="1019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7"/>
              </a:lnSpc>
            </a:pPr>
            <a:r>
              <a:rPr lang="en-US" b="true" sz="503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Acknowledgement of Country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1425" y="2441200"/>
            <a:ext cx="9342749" cy="66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2"/>
              </a:lnSpc>
            </a:pPr>
            <a:r>
              <a:rPr lang="en-US" sz="42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acknowledge the traditional custodians of the land and pay our respect to Elders past and present and extend that respect to Aboriginal and Torres Strait Islander peoples joining us today.</a:t>
            </a: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3144"/>
              </a:lnSpc>
            </a:pP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credit: Urtakerte/Heart indigemoji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Artist: Dreamtime Ladie by Kathleen Kemarre Wallace with Graham Wilfred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Download Indigenous emojis at www.indigemoji.com.au  </a:t>
            </a:r>
          </a:p>
          <a:p>
            <a:pPr algn="l">
              <a:lnSpc>
                <a:spcPts val="117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0245604" y="2655246"/>
            <a:ext cx="7137397" cy="7137397"/>
            <a:chOff x="0" y="0"/>
            <a:chExt cx="9516529" cy="95165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16491" cy="9516491"/>
            </a:xfrm>
            <a:custGeom>
              <a:avLst/>
              <a:gdLst/>
              <a:ahLst/>
              <a:cxnLst/>
              <a:rect r="r" b="b" t="t" l="l"/>
              <a:pathLst>
                <a:path h="9516491" w="9516491">
                  <a:moveTo>
                    <a:pt x="0" y="0"/>
                  </a:moveTo>
                  <a:lnTo>
                    <a:pt x="9516491" y="0"/>
                  </a:lnTo>
                  <a:lnTo>
                    <a:pt x="9516491" y="9516491"/>
                  </a:lnTo>
                  <a:lnTo>
                    <a:pt x="0" y="951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-10800000">
            <a:off x="11729552" y="-475297"/>
            <a:ext cx="7137406" cy="4078653"/>
            <a:chOff x="0" y="0"/>
            <a:chExt cx="9516542" cy="5438204"/>
          </a:xfrm>
        </p:grpSpPr>
        <p:sp>
          <p:nvSpPr>
            <p:cNvPr name="Freeform 7" id="7" descr="Decorative"/>
            <p:cNvSpPr/>
            <p:nvPr/>
          </p:nvSpPr>
          <p:spPr>
            <a:xfrm flipH="true" flipV="false" rot="0">
              <a:off x="0" y="0"/>
              <a:ext cx="9516491" cy="5438140"/>
            </a:xfrm>
            <a:custGeom>
              <a:avLst/>
              <a:gdLst/>
              <a:ahLst/>
              <a:cxnLst/>
              <a:rect r="r" b="b" t="t" l="l"/>
              <a:pathLst>
                <a:path h="5438140" w="9516491">
                  <a:moveTo>
                    <a:pt x="9516491" y="0"/>
                  </a:moveTo>
                  <a:lnTo>
                    <a:pt x="0" y="0"/>
                  </a:lnTo>
                  <a:lnTo>
                    <a:pt x="0" y="5438140"/>
                  </a:lnTo>
                  <a:lnTo>
                    <a:pt x="9516491" y="5438140"/>
                  </a:lnTo>
                  <a:lnTo>
                    <a:pt x="9516491" y="0"/>
                  </a:lnTo>
                  <a:close/>
                </a:path>
              </a:pathLst>
            </a:custGeom>
            <a:blipFill>
              <a:blip r:embed="rId3"/>
              <a:stretch>
                <a:fillRect l="-251109" t="-245785" r="-176" b="-1"/>
              </a:stretch>
            </a:blip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18" t="-19697" r="-2894" b="-96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Live walkthrough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145880"/>
            <a:ext cx="16230600" cy="61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b="true" sz="2799">
                <a:solidFill>
                  <a:srgbClr val="2DA890"/>
                </a:solidFill>
                <a:latin typeface="Poppins Bold"/>
                <a:ea typeface="Poppins Bold"/>
                <a:cs typeface="Poppins Bold"/>
                <a:sym typeface="Poppins Bold"/>
              </a:rPr>
              <a:t>Perplexity</a:t>
            </a: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 is best used for sourcing answers. Let’s try together: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575691" y="3099219"/>
            <a:ext cx="5505450" cy="2853690"/>
            <a:chOff x="0" y="0"/>
            <a:chExt cx="7340600" cy="38049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72519" y="3096047"/>
            <a:ext cx="171707" cy="2860043"/>
            <a:chOff x="0" y="0"/>
            <a:chExt cx="228943" cy="381339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987552" y="3383064"/>
            <a:ext cx="4864608" cy="512064"/>
            <a:chOff x="0" y="0"/>
            <a:chExt cx="6486144" cy="68275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RESEARCH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87552" y="3931704"/>
            <a:ext cx="4864608" cy="1828800"/>
            <a:chOff x="0" y="0"/>
            <a:chExt cx="6486144" cy="2438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“Explain the history of public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libraries in South Australia.”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391275" y="3099219"/>
            <a:ext cx="5505450" cy="2853690"/>
            <a:chOff x="0" y="0"/>
            <a:chExt cx="7340600" cy="380492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6388103" y="3096047"/>
            <a:ext cx="171707" cy="2860043"/>
            <a:chOff x="0" y="0"/>
            <a:chExt cx="228943" cy="381339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6803136" y="3383064"/>
            <a:ext cx="4864608" cy="512064"/>
            <a:chOff x="0" y="0"/>
            <a:chExt cx="6486144" cy="682752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SUMMARISE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803136" y="3931704"/>
            <a:ext cx="4864608" cy="1828800"/>
            <a:chOff x="0" y="0"/>
            <a:chExt cx="6486144" cy="24384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“Summarise this research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article in 5 sentences.”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206859" y="3099219"/>
            <a:ext cx="5505450" cy="2853690"/>
            <a:chOff x="0" y="0"/>
            <a:chExt cx="7340600" cy="380492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2203687" y="3096047"/>
            <a:ext cx="171707" cy="2860043"/>
            <a:chOff x="0" y="0"/>
            <a:chExt cx="228943" cy="3813391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12618720" y="3383064"/>
            <a:ext cx="4864608" cy="512064"/>
            <a:chOff x="0" y="0"/>
            <a:chExt cx="6486144" cy="682752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TRANSLATE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618720" y="3931704"/>
            <a:ext cx="4864608" cy="1828800"/>
            <a:chOff x="0" y="0"/>
            <a:chExt cx="6486144" cy="24384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“Explain this in plain English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for a local newsletter.”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575691" y="6263043"/>
            <a:ext cx="5505450" cy="2853690"/>
            <a:chOff x="0" y="0"/>
            <a:chExt cx="7340600" cy="380492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572519" y="6259871"/>
            <a:ext cx="171707" cy="2860043"/>
            <a:chOff x="0" y="0"/>
            <a:chExt cx="228943" cy="381339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987552" y="6546888"/>
            <a:ext cx="4864608" cy="512064"/>
            <a:chOff x="0" y="0"/>
            <a:chExt cx="6486144" cy="68275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RECOMMEND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987552" y="7095528"/>
            <a:ext cx="4864608" cy="1828800"/>
            <a:chOff x="0" y="0"/>
            <a:chExt cx="6486144" cy="24384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“Recommend 3 books on AI in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libraries — include year and author.”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6391275" y="6263043"/>
            <a:ext cx="5505450" cy="2853690"/>
            <a:chOff x="0" y="0"/>
            <a:chExt cx="7340600" cy="380492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6388103" y="6259871"/>
            <a:ext cx="171707" cy="2860043"/>
            <a:chOff x="0" y="0"/>
            <a:chExt cx="228943" cy="3813391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6803136" y="6546888"/>
            <a:ext cx="4864608" cy="512064"/>
            <a:chOff x="0" y="0"/>
            <a:chExt cx="6486144" cy="682752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TRAVEL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6803136" y="7095528"/>
            <a:ext cx="4864608" cy="1828800"/>
            <a:chOff x="0" y="0"/>
            <a:chExt cx="6486144" cy="24384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“Suggest 3 budget-friendly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February destinations in Australia.”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2206859" y="6263043"/>
            <a:ext cx="5505450" cy="2853690"/>
            <a:chOff x="0" y="0"/>
            <a:chExt cx="7340600" cy="380492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7340600" cy="3804920"/>
            </a:xfrm>
            <a:custGeom>
              <a:avLst/>
              <a:gdLst/>
              <a:ahLst/>
              <a:cxnLst/>
              <a:rect r="r" b="b" t="t" l="l"/>
              <a:pathLst>
                <a:path h="3804920" w="7340600">
                  <a:moveTo>
                    <a:pt x="0" y="196342"/>
                  </a:moveTo>
                  <a:cubicBezTo>
                    <a:pt x="0" y="87884"/>
                    <a:pt x="87884" y="0"/>
                    <a:pt x="196342" y="0"/>
                  </a:cubicBezTo>
                  <a:lnTo>
                    <a:pt x="7144258" y="0"/>
                  </a:lnTo>
                  <a:cubicBezTo>
                    <a:pt x="7252716" y="0"/>
                    <a:pt x="7340600" y="87884"/>
                    <a:pt x="7340600" y="196342"/>
                  </a:cubicBezTo>
                  <a:lnTo>
                    <a:pt x="7340600" y="3608578"/>
                  </a:lnTo>
                  <a:cubicBezTo>
                    <a:pt x="7340600" y="3717036"/>
                    <a:pt x="7252716" y="3804920"/>
                    <a:pt x="7144258" y="3804920"/>
                  </a:cubicBezTo>
                  <a:lnTo>
                    <a:pt x="196342" y="3804920"/>
                  </a:lnTo>
                  <a:cubicBezTo>
                    <a:pt x="87884" y="3804920"/>
                    <a:pt x="0" y="3717036"/>
                    <a:pt x="0" y="3608578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61" id="61"/>
          <p:cNvGrpSpPr/>
          <p:nvPr/>
        </p:nvGrpSpPr>
        <p:grpSpPr>
          <a:xfrm rot="0">
            <a:off x="12203687" y="6259871"/>
            <a:ext cx="171707" cy="2860043"/>
            <a:chOff x="0" y="0"/>
            <a:chExt cx="228943" cy="3813391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228981" cy="3813429"/>
            </a:xfrm>
            <a:custGeom>
              <a:avLst/>
              <a:gdLst/>
              <a:ahLst/>
              <a:cxnLst/>
              <a:rect r="r" b="b" t="t" l="l"/>
              <a:pathLst>
                <a:path h="3813429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3813429"/>
                  </a:lnTo>
                  <a:lnTo>
                    <a:pt x="0" y="38134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63" id="63"/>
          <p:cNvGrpSpPr/>
          <p:nvPr/>
        </p:nvGrpSpPr>
        <p:grpSpPr>
          <a:xfrm rot="0">
            <a:off x="12618720" y="6546888"/>
            <a:ext cx="4864608" cy="512064"/>
            <a:chOff x="0" y="0"/>
            <a:chExt cx="6486144" cy="682752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6486144" cy="682752"/>
            </a:xfrm>
            <a:custGeom>
              <a:avLst/>
              <a:gdLst/>
              <a:ahLst/>
              <a:cxnLst/>
              <a:rect r="r" b="b" t="t" l="l"/>
              <a:pathLst>
                <a:path h="682752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5107" r="0" b="-135107"/>
              </a:stretch>
            </a:blip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19050"/>
              <a:ext cx="6486144" cy="7018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VERIFY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12618720" y="7095528"/>
            <a:ext cx="4864608" cy="1828800"/>
            <a:chOff x="0" y="0"/>
            <a:chExt cx="6486144" cy="2438400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6486144" cy="2438400"/>
            </a:xfrm>
            <a:custGeom>
              <a:avLst/>
              <a:gdLst/>
              <a:ahLst/>
              <a:cxnLst/>
              <a:rect r="r" b="b" t="t" l="l"/>
              <a:pathLst>
                <a:path h="2438400" w="6486144">
                  <a:moveTo>
                    <a:pt x="0" y="0"/>
                  </a:moveTo>
                  <a:lnTo>
                    <a:pt x="6486144" y="0"/>
                  </a:lnTo>
                  <a:lnTo>
                    <a:pt x="6486144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830" r="0" b="-1830"/>
              </a:stretch>
            </a:blip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19050"/>
              <a:ext cx="6486144" cy="2457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“Fact-check this claim</a:t>
              </a:r>
            </a:p>
            <a:p>
              <a:pPr algn="l">
                <a:lnSpc>
                  <a:spcPts val="2999"/>
                </a:lnSpc>
              </a:pPr>
              <a:r>
                <a:rPr lang="en-US" sz="2499" i="true">
                  <a:solidFill>
                    <a:srgbClr val="1A2332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and cite your sources.”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Compare, safety and Q&amp;A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18" t="-19697" r="-2894" b="-968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14019" y="2547023"/>
            <a:ext cx="3950970" cy="6348449"/>
            <a:chOff x="0" y="0"/>
            <a:chExt cx="5267960" cy="846459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267960" cy="8464598"/>
            </a:xfrm>
            <a:custGeom>
              <a:avLst/>
              <a:gdLst/>
              <a:ahLst/>
              <a:cxnLst/>
              <a:rect r="r" b="b" t="t" l="l"/>
              <a:pathLst>
                <a:path h="8464598" w="5267960">
                  <a:moveTo>
                    <a:pt x="0" y="205489"/>
                  </a:moveTo>
                  <a:cubicBezTo>
                    <a:pt x="0" y="92024"/>
                    <a:pt x="87757" y="0"/>
                    <a:pt x="195961" y="0"/>
                  </a:cubicBezTo>
                  <a:lnTo>
                    <a:pt x="5071999" y="0"/>
                  </a:lnTo>
                  <a:cubicBezTo>
                    <a:pt x="5180203" y="0"/>
                    <a:pt x="5267960" y="92024"/>
                    <a:pt x="5267960" y="205489"/>
                  </a:cubicBezTo>
                  <a:lnTo>
                    <a:pt x="5267960" y="8259109"/>
                  </a:lnTo>
                  <a:cubicBezTo>
                    <a:pt x="5267960" y="8372574"/>
                    <a:pt x="5180203" y="8464598"/>
                    <a:pt x="5071999" y="8464598"/>
                  </a:cubicBezTo>
                  <a:lnTo>
                    <a:pt x="195961" y="8464598"/>
                  </a:lnTo>
                  <a:cubicBezTo>
                    <a:pt x="87757" y="8464598"/>
                    <a:pt x="0" y="8372574"/>
                    <a:pt x="0" y="8259109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5083683" y="2547023"/>
            <a:ext cx="3950970" cy="6348449"/>
            <a:chOff x="0" y="0"/>
            <a:chExt cx="5267960" cy="846459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267960" cy="8464598"/>
            </a:xfrm>
            <a:custGeom>
              <a:avLst/>
              <a:gdLst/>
              <a:ahLst/>
              <a:cxnLst/>
              <a:rect r="r" b="b" t="t" l="l"/>
              <a:pathLst>
                <a:path h="8464598" w="5267960">
                  <a:moveTo>
                    <a:pt x="0" y="205489"/>
                  </a:moveTo>
                  <a:cubicBezTo>
                    <a:pt x="0" y="92024"/>
                    <a:pt x="87757" y="0"/>
                    <a:pt x="195961" y="0"/>
                  </a:cubicBezTo>
                  <a:lnTo>
                    <a:pt x="5071999" y="0"/>
                  </a:lnTo>
                  <a:cubicBezTo>
                    <a:pt x="5180203" y="0"/>
                    <a:pt x="5267960" y="92024"/>
                    <a:pt x="5267960" y="205489"/>
                  </a:cubicBezTo>
                  <a:lnTo>
                    <a:pt x="5267960" y="8259109"/>
                  </a:lnTo>
                  <a:cubicBezTo>
                    <a:pt x="5267960" y="8372574"/>
                    <a:pt x="5180203" y="8464598"/>
                    <a:pt x="5071999" y="8464598"/>
                  </a:cubicBezTo>
                  <a:lnTo>
                    <a:pt x="195961" y="8464598"/>
                  </a:lnTo>
                  <a:cubicBezTo>
                    <a:pt x="87757" y="8464598"/>
                    <a:pt x="0" y="8372574"/>
                    <a:pt x="0" y="8259109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9253347" y="2547023"/>
            <a:ext cx="3950970" cy="6348449"/>
            <a:chOff x="0" y="0"/>
            <a:chExt cx="5267960" cy="846459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267960" cy="8464598"/>
            </a:xfrm>
            <a:custGeom>
              <a:avLst/>
              <a:gdLst/>
              <a:ahLst/>
              <a:cxnLst/>
              <a:rect r="r" b="b" t="t" l="l"/>
              <a:pathLst>
                <a:path h="8464598" w="5267960">
                  <a:moveTo>
                    <a:pt x="0" y="205489"/>
                  </a:moveTo>
                  <a:cubicBezTo>
                    <a:pt x="0" y="92024"/>
                    <a:pt x="87757" y="0"/>
                    <a:pt x="195961" y="0"/>
                  </a:cubicBezTo>
                  <a:lnTo>
                    <a:pt x="5071999" y="0"/>
                  </a:lnTo>
                  <a:cubicBezTo>
                    <a:pt x="5180203" y="0"/>
                    <a:pt x="5267960" y="92024"/>
                    <a:pt x="5267960" y="205489"/>
                  </a:cubicBezTo>
                  <a:lnTo>
                    <a:pt x="5267960" y="8259109"/>
                  </a:lnTo>
                  <a:cubicBezTo>
                    <a:pt x="5267960" y="8372574"/>
                    <a:pt x="5180203" y="8464598"/>
                    <a:pt x="5071999" y="8464598"/>
                  </a:cubicBezTo>
                  <a:lnTo>
                    <a:pt x="195961" y="8464598"/>
                  </a:lnTo>
                  <a:cubicBezTo>
                    <a:pt x="87757" y="8464598"/>
                    <a:pt x="0" y="8372574"/>
                    <a:pt x="0" y="8259109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3423011" y="2547023"/>
            <a:ext cx="3950970" cy="6348449"/>
            <a:chOff x="0" y="0"/>
            <a:chExt cx="5267960" cy="846459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267960" cy="8464598"/>
            </a:xfrm>
            <a:custGeom>
              <a:avLst/>
              <a:gdLst/>
              <a:ahLst/>
              <a:cxnLst/>
              <a:rect r="r" b="b" t="t" l="l"/>
              <a:pathLst>
                <a:path h="8464598" w="5267960">
                  <a:moveTo>
                    <a:pt x="0" y="205489"/>
                  </a:moveTo>
                  <a:cubicBezTo>
                    <a:pt x="0" y="92024"/>
                    <a:pt x="87757" y="0"/>
                    <a:pt x="195961" y="0"/>
                  </a:cubicBezTo>
                  <a:lnTo>
                    <a:pt x="5071999" y="0"/>
                  </a:lnTo>
                  <a:cubicBezTo>
                    <a:pt x="5180203" y="0"/>
                    <a:pt x="5267960" y="92024"/>
                    <a:pt x="5267960" y="205489"/>
                  </a:cubicBezTo>
                  <a:lnTo>
                    <a:pt x="5267960" y="8259109"/>
                  </a:lnTo>
                  <a:cubicBezTo>
                    <a:pt x="5267960" y="8372574"/>
                    <a:pt x="5180203" y="8464598"/>
                    <a:pt x="5071999" y="8464598"/>
                  </a:cubicBezTo>
                  <a:lnTo>
                    <a:pt x="195961" y="8464598"/>
                  </a:lnTo>
                  <a:cubicBezTo>
                    <a:pt x="87757" y="8464598"/>
                    <a:pt x="0" y="8372574"/>
                    <a:pt x="0" y="8259109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Which one should you use?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264663" y="2948979"/>
            <a:ext cx="3249682" cy="1528211"/>
            <a:chOff x="0" y="0"/>
            <a:chExt cx="891200" cy="4191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91200" cy="419100"/>
            </a:xfrm>
            <a:custGeom>
              <a:avLst/>
              <a:gdLst/>
              <a:ahLst/>
              <a:cxnLst/>
              <a:rect r="r" b="b" t="t" l="l"/>
              <a:pathLst>
                <a:path h="419100" w="891200">
                  <a:moveTo>
                    <a:pt x="46531" y="0"/>
                  </a:moveTo>
                  <a:lnTo>
                    <a:pt x="844670" y="0"/>
                  </a:lnTo>
                  <a:cubicBezTo>
                    <a:pt x="857010" y="0"/>
                    <a:pt x="868845" y="4902"/>
                    <a:pt x="877572" y="13628"/>
                  </a:cubicBezTo>
                  <a:cubicBezTo>
                    <a:pt x="886298" y="22355"/>
                    <a:pt x="891200" y="34190"/>
                    <a:pt x="891200" y="46531"/>
                  </a:cubicBezTo>
                  <a:lnTo>
                    <a:pt x="891200" y="372569"/>
                  </a:lnTo>
                  <a:cubicBezTo>
                    <a:pt x="891200" y="384910"/>
                    <a:pt x="886298" y="396745"/>
                    <a:pt x="877572" y="405472"/>
                  </a:cubicBezTo>
                  <a:cubicBezTo>
                    <a:pt x="868845" y="414198"/>
                    <a:pt x="857010" y="419100"/>
                    <a:pt x="844670" y="419100"/>
                  </a:cubicBezTo>
                  <a:lnTo>
                    <a:pt x="46531" y="419100"/>
                  </a:lnTo>
                  <a:cubicBezTo>
                    <a:pt x="34190" y="419100"/>
                    <a:pt x="22355" y="414198"/>
                    <a:pt x="13628" y="405472"/>
                  </a:cubicBezTo>
                  <a:cubicBezTo>
                    <a:pt x="4902" y="396745"/>
                    <a:pt x="0" y="384910"/>
                    <a:pt x="0" y="372569"/>
                  </a:cubicBezTo>
                  <a:lnTo>
                    <a:pt x="0" y="46531"/>
                  </a:lnTo>
                  <a:cubicBezTo>
                    <a:pt x="0" y="34190"/>
                    <a:pt x="4902" y="22355"/>
                    <a:pt x="13628" y="13628"/>
                  </a:cubicBezTo>
                  <a:cubicBezTo>
                    <a:pt x="22355" y="4902"/>
                    <a:pt x="34190" y="0"/>
                    <a:pt x="46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891200" cy="476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sp>
        <p:nvSpPr>
          <p:cNvPr name="Freeform 19" id="19" descr="logos/copilot.png"/>
          <p:cNvSpPr/>
          <p:nvPr/>
        </p:nvSpPr>
        <p:spPr>
          <a:xfrm flipH="false" flipV="false" rot="0">
            <a:off x="1517181" y="3359902"/>
            <a:ext cx="2744646" cy="706365"/>
          </a:xfrm>
          <a:custGeom>
            <a:avLst/>
            <a:gdLst/>
            <a:ahLst/>
            <a:cxnLst/>
            <a:rect r="r" b="b" t="t" l="l"/>
            <a:pathLst>
              <a:path h="706365" w="2744646">
                <a:moveTo>
                  <a:pt x="0" y="0"/>
                </a:moveTo>
                <a:lnTo>
                  <a:pt x="2744646" y="0"/>
                </a:lnTo>
                <a:lnTo>
                  <a:pt x="2744646" y="706365"/>
                </a:lnTo>
                <a:lnTo>
                  <a:pt x="0" y="7063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5422392" y="2948979"/>
            <a:ext cx="3249682" cy="1528211"/>
            <a:chOff x="0" y="0"/>
            <a:chExt cx="891200" cy="4191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91200" cy="419100"/>
            </a:xfrm>
            <a:custGeom>
              <a:avLst/>
              <a:gdLst/>
              <a:ahLst/>
              <a:cxnLst/>
              <a:rect r="r" b="b" t="t" l="l"/>
              <a:pathLst>
                <a:path h="419100" w="891200">
                  <a:moveTo>
                    <a:pt x="46531" y="0"/>
                  </a:moveTo>
                  <a:lnTo>
                    <a:pt x="844670" y="0"/>
                  </a:lnTo>
                  <a:cubicBezTo>
                    <a:pt x="857010" y="0"/>
                    <a:pt x="868845" y="4902"/>
                    <a:pt x="877572" y="13628"/>
                  </a:cubicBezTo>
                  <a:cubicBezTo>
                    <a:pt x="886298" y="22355"/>
                    <a:pt x="891200" y="34190"/>
                    <a:pt x="891200" y="46531"/>
                  </a:cubicBezTo>
                  <a:lnTo>
                    <a:pt x="891200" y="372569"/>
                  </a:lnTo>
                  <a:cubicBezTo>
                    <a:pt x="891200" y="384910"/>
                    <a:pt x="886298" y="396745"/>
                    <a:pt x="877572" y="405472"/>
                  </a:cubicBezTo>
                  <a:cubicBezTo>
                    <a:pt x="868845" y="414198"/>
                    <a:pt x="857010" y="419100"/>
                    <a:pt x="844670" y="419100"/>
                  </a:cubicBezTo>
                  <a:lnTo>
                    <a:pt x="46531" y="419100"/>
                  </a:lnTo>
                  <a:cubicBezTo>
                    <a:pt x="34190" y="419100"/>
                    <a:pt x="22355" y="414198"/>
                    <a:pt x="13628" y="405472"/>
                  </a:cubicBezTo>
                  <a:cubicBezTo>
                    <a:pt x="4902" y="396745"/>
                    <a:pt x="0" y="384910"/>
                    <a:pt x="0" y="372569"/>
                  </a:cubicBezTo>
                  <a:lnTo>
                    <a:pt x="0" y="46531"/>
                  </a:lnTo>
                  <a:cubicBezTo>
                    <a:pt x="0" y="34190"/>
                    <a:pt x="4902" y="22355"/>
                    <a:pt x="13628" y="13628"/>
                  </a:cubicBezTo>
                  <a:cubicBezTo>
                    <a:pt x="22355" y="4902"/>
                    <a:pt x="34190" y="0"/>
                    <a:pt x="46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57150"/>
              <a:ext cx="891200" cy="476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sp>
        <p:nvSpPr>
          <p:cNvPr name="Freeform 23" id="23" descr="logos/chatgpt.png"/>
          <p:cNvSpPr/>
          <p:nvPr/>
        </p:nvSpPr>
        <p:spPr>
          <a:xfrm flipH="false" flipV="false" rot="0">
            <a:off x="6385025" y="3083609"/>
            <a:ext cx="1324416" cy="1258952"/>
          </a:xfrm>
          <a:custGeom>
            <a:avLst/>
            <a:gdLst/>
            <a:ahLst/>
            <a:cxnLst/>
            <a:rect r="r" b="b" t="t" l="l"/>
            <a:pathLst>
              <a:path h="1258952" w="1324416">
                <a:moveTo>
                  <a:pt x="0" y="0"/>
                </a:moveTo>
                <a:lnTo>
                  <a:pt x="1324416" y="0"/>
                </a:lnTo>
                <a:lnTo>
                  <a:pt x="1324416" y="1258951"/>
                </a:lnTo>
                <a:lnTo>
                  <a:pt x="0" y="12589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9603991" y="2948979"/>
            <a:ext cx="3249682" cy="1528211"/>
            <a:chOff x="0" y="0"/>
            <a:chExt cx="891200" cy="4191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91200" cy="419100"/>
            </a:xfrm>
            <a:custGeom>
              <a:avLst/>
              <a:gdLst/>
              <a:ahLst/>
              <a:cxnLst/>
              <a:rect r="r" b="b" t="t" l="l"/>
              <a:pathLst>
                <a:path h="419100" w="891200">
                  <a:moveTo>
                    <a:pt x="46531" y="0"/>
                  </a:moveTo>
                  <a:lnTo>
                    <a:pt x="844670" y="0"/>
                  </a:lnTo>
                  <a:cubicBezTo>
                    <a:pt x="857010" y="0"/>
                    <a:pt x="868845" y="4902"/>
                    <a:pt x="877572" y="13628"/>
                  </a:cubicBezTo>
                  <a:cubicBezTo>
                    <a:pt x="886298" y="22355"/>
                    <a:pt x="891200" y="34190"/>
                    <a:pt x="891200" y="46531"/>
                  </a:cubicBezTo>
                  <a:lnTo>
                    <a:pt x="891200" y="372569"/>
                  </a:lnTo>
                  <a:cubicBezTo>
                    <a:pt x="891200" y="384910"/>
                    <a:pt x="886298" y="396745"/>
                    <a:pt x="877572" y="405472"/>
                  </a:cubicBezTo>
                  <a:cubicBezTo>
                    <a:pt x="868845" y="414198"/>
                    <a:pt x="857010" y="419100"/>
                    <a:pt x="844670" y="419100"/>
                  </a:cubicBezTo>
                  <a:lnTo>
                    <a:pt x="46531" y="419100"/>
                  </a:lnTo>
                  <a:cubicBezTo>
                    <a:pt x="34190" y="419100"/>
                    <a:pt x="22355" y="414198"/>
                    <a:pt x="13628" y="405472"/>
                  </a:cubicBezTo>
                  <a:cubicBezTo>
                    <a:pt x="4902" y="396745"/>
                    <a:pt x="0" y="384910"/>
                    <a:pt x="0" y="372569"/>
                  </a:cubicBezTo>
                  <a:lnTo>
                    <a:pt x="0" y="46531"/>
                  </a:lnTo>
                  <a:cubicBezTo>
                    <a:pt x="0" y="34190"/>
                    <a:pt x="4902" y="22355"/>
                    <a:pt x="13628" y="13628"/>
                  </a:cubicBezTo>
                  <a:cubicBezTo>
                    <a:pt x="22355" y="4902"/>
                    <a:pt x="34190" y="0"/>
                    <a:pt x="46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57150"/>
              <a:ext cx="891200" cy="476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sp>
        <p:nvSpPr>
          <p:cNvPr name="Freeform 27" id="27" descr="logos/claude.png"/>
          <p:cNvSpPr/>
          <p:nvPr/>
        </p:nvSpPr>
        <p:spPr>
          <a:xfrm flipH="false" flipV="false" rot="0">
            <a:off x="9843073" y="3414845"/>
            <a:ext cx="2771518" cy="596479"/>
          </a:xfrm>
          <a:custGeom>
            <a:avLst/>
            <a:gdLst/>
            <a:ahLst/>
            <a:cxnLst/>
            <a:rect r="r" b="b" t="t" l="l"/>
            <a:pathLst>
              <a:path h="596479" w="2771518">
                <a:moveTo>
                  <a:pt x="0" y="0"/>
                </a:moveTo>
                <a:lnTo>
                  <a:pt x="2771518" y="0"/>
                </a:lnTo>
                <a:lnTo>
                  <a:pt x="2771518" y="596479"/>
                </a:lnTo>
                <a:lnTo>
                  <a:pt x="0" y="5964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13785590" y="2948979"/>
            <a:ext cx="3249682" cy="1528211"/>
            <a:chOff x="0" y="0"/>
            <a:chExt cx="891200" cy="4191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91200" cy="419100"/>
            </a:xfrm>
            <a:custGeom>
              <a:avLst/>
              <a:gdLst/>
              <a:ahLst/>
              <a:cxnLst/>
              <a:rect r="r" b="b" t="t" l="l"/>
              <a:pathLst>
                <a:path h="419100" w="891200">
                  <a:moveTo>
                    <a:pt x="46531" y="0"/>
                  </a:moveTo>
                  <a:lnTo>
                    <a:pt x="844670" y="0"/>
                  </a:lnTo>
                  <a:cubicBezTo>
                    <a:pt x="857010" y="0"/>
                    <a:pt x="868845" y="4902"/>
                    <a:pt x="877572" y="13628"/>
                  </a:cubicBezTo>
                  <a:cubicBezTo>
                    <a:pt x="886298" y="22355"/>
                    <a:pt x="891200" y="34190"/>
                    <a:pt x="891200" y="46531"/>
                  </a:cubicBezTo>
                  <a:lnTo>
                    <a:pt x="891200" y="372569"/>
                  </a:lnTo>
                  <a:cubicBezTo>
                    <a:pt x="891200" y="384910"/>
                    <a:pt x="886298" y="396745"/>
                    <a:pt x="877572" y="405472"/>
                  </a:cubicBezTo>
                  <a:cubicBezTo>
                    <a:pt x="868845" y="414198"/>
                    <a:pt x="857010" y="419100"/>
                    <a:pt x="844670" y="419100"/>
                  </a:cubicBezTo>
                  <a:lnTo>
                    <a:pt x="46531" y="419100"/>
                  </a:lnTo>
                  <a:cubicBezTo>
                    <a:pt x="34190" y="419100"/>
                    <a:pt x="22355" y="414198"/>
                    <a:pt x="13628" y="405472"/>
                  </a:cubicBezTo>
                  <a:cubicBezTo>
                    <a:pt x="4902" y="396745"/>
                    <a:pt x="0" y="384910"/>
                    <a:pt x="0" y="372569"/>
                  </a:cubicBezTo>
                  <a:lnTo>
                    <a:pt x="0" y="46531"/>
                  </a:lnTo>
                  <a:cubicBezTo>
                    <a:pt x="0" y="34190"/>
                    <a:pt x="4902" y="22355"/>
                    <a:pt x="13628" y="13628"/>
                  </a:cubicBezTo>
                  <a:cubicBezTo>
                    <a:pt x="22355" y="4902"/>
                    <a:pt x="34190" y="0"/>
                    <a:pt x="46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57150"/>
              <a:ext cx="891200" cy="476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sp>
        <p:nvSpPr>
          <p:cNvPr name="Freeform 31" id="31" descr="logos/perplexity.png"/>
          <p:cNvSpPr/>
          <p:nvPr/>
        </p:nvSpPr>
        <p:spPr>
          <a:xfrm flipH="false" flipV="false" rot="0">
            <a:off x="13933621" y="3359902"/>
            <a:ext cx="2929750" cy="722352"/>
          </a:xfrm>
          <a:custGeom>
            <a:avLst/>
            <a:gdLst/>
            <a:ahLst/>
            <a:cxnLst/>
            <a:rect r="r" b="b" t="t" l="l"/>
            <a:pathLst>
              <a:path h="722352" w="2929750">
                <a:moveTo>
                  <a:pt x="0" y="0"/>
                </a:moveTo>
                <a:lnTo>
                  <a:pt x="2929750" y="0"/>
                </a:lnTo>
                <a:lnTo>
                  <a:pt x="2929750" y="722352"/>
                </a:lnTo>
                <a:lnTo>
                  <a:pt x="0" y="7223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910847" y="2518565"/>
            <a:ext cx="3957323" cy="244859"/>
            <a:chOff x="0" y="0"/>
            <a:chExt cx="5276431" cy="326479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276469" cy="326517"/>
            </a:xfrm>
            <a:custGeom>
              <a:avLst/>
              <a:gdLst/>
              <a:ahLst/>
              <a:cxnLst/>
              <a:rect r="r" b="b" t="t" l="l"/>
              <a:pathLst>
                <a:path h="326517" w="5276469">
                  <a:moveTo>
                    <a:pt x="0" y="0"/>
                  </a:moveTo>
                  <a:lnTo>
                    <a:pt x="5276469" y="0"/>
                  </a:lnTo>
                  <a:lnTo>
                    <a:pt x="5276469" y="326517"/>
                  </a:lnTo>
                  <a:lnTo>
                    <a:pt x="0" y="326517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5080511" y="2518565"/>
            <a:ext cx="3957323" cy="244859"/>
            <a:chOff x="0" y="0"/>
            <a:chExt cx="5276431" cy="32647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5276469" cy="326517"/>
            </a:xfrm>
            <a:custGeom>
              <a:avLst/>
              <a:gdLst/>
              <a:ahLst/>
              <a:cxnLst/>
              <a:rect r="r" b="b" t="t" l="l"/>
              <a:pathLst>
                <a:path h="326517" w="5276469">
                  <a:moveTo>
                    <a:pt x="0" y="0"/>
                  </a:moveTo>
                  <a:lnTo>
                    <a:pt x="5276469" y="0"/>
                  </a:lnTo>
                  <a:lnTo>
                    <a:pt x="5276469" y="326517"/>
                  </a:lnTo>
                  <a:lnTo>
                    <a:pt x="0" y="326517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9250175" y="2518565"/>
            <a:ext cx="3957323" cy="244859"/>
            <a:chOff x="0" y="0"/>
            <a:chExt cx="5276431" cy="326479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5276469" cy="326517"/>
            </a:xfrm>
            <a:custGeom>
              <a:avLst/>
              <a:gdLst/>
              <a:ahLst/>
              <a:cxnLst/>
              <a:rect r="r" b="b" t="t" l="l"/>
              <a:pathLst>
                <a:path h="326517" w="5276469">
                  <a:moveTo>
                    <a:pt x="0" y="0"/>
                  </a:moveTo>
                  <a:lnTo>
                    <a:pt x="5276469" y="0"/>
                  </a:lnTo>
                  <a:lnTo>
                    <a:pt x="5276469" y="326517"/>
                  </a:lnTo>
                  <a:lnTo>
                    <a:pt x="0" y="326517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13419839" y="2518565"/>
            <a:ext cx="3957323" cy="244859"/>
            <a:chOff x="0" y="0"/>
            <a:chExt cx="5276431" cy="326479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5276469" cy="326517"/>
            </a:xfrm>
            <a:custGeom>
              <a:avLst/>
              <a:gdLst/>
              <a:ahLst/>
              <a:cxnLst/>
              <a:rect r="r" b="b" t="t" l="l"/>
              <a:pathLst>
                <a:path h="326517" w="5276469">
                  <a:moveTo>
                    <a:pt x="0" y="0"/>
                  </a:moveTo>
                  <a:lnTo>
                    <a:pt x="5276469" y="0"/>
                  </a:lnTo>
                  <a:lnTo>
                    <a:pt x="5276469" y="326517"/>
                  </a:lnTo>
                  <a:lnTo>
                    <a:pt x="0" y="326517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1298829" y="4828568"/>
            <a:ext cx="3200400" cy="457200"/>
            <a:chOff x="0" y="0"/>
            <a:chExt cx="4267200" cy="6096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267200" cy="609600"/>
            </a:xfrm>
            <a:custGeom>
              <a:avLst/>
              <a:gdLst/>
              <a:ahLst/>
              <a:cxnLst/>
              <a:rect r="r" b="b" t="t" l="l"/>
              <a:pathLst>
                <a:path h="60960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609600"/>
                  </a:lnTo>
                  <a:lnTo>
                    <a:pt x="0" y="6096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19050"/>
              <a:ext cx="4267200" cy="6286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STRENGTH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298829" y="5285768"/>
            <a:ext cx="3200400" cy="1280160"/>
            <a:chOff x="0" y="0"/>
            <a:chExt cx="4267200" cy="170688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267200" cy="1706880"/>
            </a:xfrm>
            <a:custGeom>
              <a:avLst/>
              <a:gdLst/>
              <a:ahLst/>
              <a:cxnLst/>
              <a:rect r="r" b="b" t="t" l="l"/>
              <a:pathLst>
                <a:path h="170688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1706880"/>
                  </a:lnTo>
                  <a:lnTo>
                    <a:pt x="0" y="170688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1321" t="0" r="-1321" b="0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28575"/>
              <a:ext cx="4267200" cy="1735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359"/>
                </a:lnSpc>
              </a:pPr>
              <a:r>
                <a:rPr lang="en-US" sz="2799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Productivity in</a:t>
              </a:r>
            </a:p>
            <a:p>
              <a:pPr algn="l">
                <a:lnSpc>
                  <a:spcPts val="3359"/>
                </a:lnSpc>
              </a:pPr>
              <a:r>
                <a:rPr lang="en-US" sz="2799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Microsoft apps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298829" y="6748808"/>
            <a:ext cx="3200400" cy="457200"/>
            <a:chOff x="0" y="0"/>
            <a:chExt cx="4267200" cy="6096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4267200" cy="609600"/>
            </a:xfrm>
            <a:custGeom>
              <a:avLst/>
              <a:gdLst/>
              <a:ahLst/>
              <a:cxnLst/>
              <a:rect r="r" b="b" t="t" l="l"/>
              <a:pathLst>
                <a:path h="60960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609600"/>
                  </a:lnTo>
                  <a:lnTo>
                    <a:pt x="0" y="6096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19050"/>
              <a:ext cx="4267200" cy="6286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BEST FOR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298829" y="7206008"/>
            <a:ext cx="3200400" cy="1554480"/>
            <a:chOff x="0" y="0"/>
            <a:chExt cx="4267200" cy="207264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267200" cy="2072640"/>
            </a:xfrm>
            <a:custGeom>
              <a:avLst/>
              <a:gdLst/>
              <a:ahLst/>
              <a:cxnLst/>
              <a:rect r="r" b="b" t="t" l="l"/>
              <a:pathLst>
                <a:path h="207264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2072640"/>
                  </a:lnTo>
                  <a:lnTo>
                    <a:pt x="0" y="207264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12318" t="0" r="-12318" b="0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19050"/>
              <a:ext cx="4267200" cy="20916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Work tasks, emails,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reports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5468493" y="4828568"/>
            <a:ext cx="3200400" cy="457200"/>
            <a:chOff x="0" y="0"/>
            <a:chExt cx="4267200" cy="60960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267200" cy="609600"/>
            </a:xfrm>
            <a:custGeom>
              <a:avLst/>
              <a:gdLst/>
              <a:ahLst/>
              <a:cxnLst/>
              <a:rect r="r" b="b" t="t" l="l"/>
              <a:pathLst>
                <a:path h="60960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609600"/>
                  </a:lnTo>
                  <a:lnTo>
                    <a:pt x="0" y="6096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19050"/>
              <a:ext cx="4267200" cy="6286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STRENGTH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5468493" y="5285768"/>
            <a:ext cx="3200400" cy="1280160"/>
            <a:chOff x="0" y="0"/>
            <a:chExt cx="4267200" cy="170688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4267200" cy="1706880"/>
            </a:xfrm>
            <a:custGeom>
              <a:avLst/>
              <a:gdLst/>
              <a:ahLst/>
              <a:cxnLst/>
              <a:rect r="r" b="b" t="t" l="l"/>
              <a:pathLst>
                <a:path h="170688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1706880"/>
                  </a:lnTo>
                  <a:lnTo>
                    <a:pt x="0" y="170688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1321" t="0" r="-1321" b="0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28575"/>
              <a:ext cx="4267200" cy="1735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359"/>
                </a:lnSpc>
              </a:pPr>
              <a:r>
                <a:rPr lang="en-US" sz="2799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Creative &amp;</a:t>
              </a:r>
            </a:p>
            <a:p>
              <a:pPr algn="l">
                <a:lnSpc>
                  <a:spcPts val="3359"/>
                </a:lnSpc>
              </a:pPr>
              <a:r>
                <a:rPr lang="en-US" sz="2799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flexible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5468493" y="6748808"/>
            <a:ext cx="3200400" cy="457200"/>
            <a:chOff x="0" y="0"/>
            <a:chExt cx="4267200" cy="60960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4267200" cy="609600"/>
            </a:xfrm>
            <a:custGeom>
              <a:avLst/>
              <a:gdLst/>
              <a:ahLst/>
              <a:cxnLst/>
              <a:rect r="r" b="b" t="t" l="l"/>
              <a:pathLst>
                <a:path h="60960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609600"/>
                  </a:lnTo>
                  <a:lnTo>
                    <a:pt x="0" y="6096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19050"/>
              <a:ext cx="4267200" cy="6286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BEST FOR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5468493" y="7206008"/>
            <a:ext cx="3200400" cy="1554480"/>
            <a:chOff x="0" y="0"/>
            <a:chExt cx="4267200" cy="207264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4267200" cy="2072640"/>
            </a:xfrm>
            <a:custGeom>
              <a:avLst/>
              <a:gdLst/>
              <a:ahLst/>
              <a:cxnLst/>
              <a:rect r="r" b="b" t="t" l="l"/>
              <a:pathLst>
                <a:path h="207264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2072640"/>
                  </a:lnTo>
                  <a:lnTo>
                    <a:pt x="0" y="207264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12318" t="0" r="-12318" b="0"/>
              </a:stretch>
            </a:blip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19050"/>
              <a:ext cx="4267200" cy="20916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Ideas, casual prompts,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language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9638157" y="4828568"/>
            <a:ext cx="3200400" cy="457200"/>
            <a:chOff x="0" y="0"/>
            <a:chExt cx="4267200" cy="60960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4267200" cy="609600"/>
            </a:xfrm>
            <a:custGeom>
              <a:avLst/>
              <a:gdLst/>
              <a:ahLst/>
              <a:cxnLst/>
              <a:rect r="r" b="b" t="t" l="l"/>
              <a:pathLst>
                <a:path h="60960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609600"/>
                  </a:lnTo>
                  <a:lnTo>
                    <a:pt x="0" y="6096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66" id="66"/>
            <p:cNvSpPr txBox="true"/>
            <p:nvPr/>
          </p:nvSpPr>
          <p:spPr>
            <a:xfrm>
              <a:off x="0" y="-19050"/>
              <a:ext cx="4267200" cy="6286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STRENGTH</a:t>
              </a: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9638157" y="5285768"/>
            <a:ext cx="3200400" cy="1280160"/>
            <a:chOff x="0" y="0"/>
            <a:chExt cx="4267200" cy="1706880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4267200" cy="1706880"/>
            </a:xfrm>
            <a:custGeom>
              <a:avLst/>
              <a:gdLst/>
              <a:ahLst/>
              <a:cxnLst/>
              <a:rect r="r" b="b" t="t" l="l"/>
              <a:pathLst>
                <a:path h="170688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1706880"/>
                  </a:lnTo>
                  <a:lnTo>
                    <a:pt x="0" y="170688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1321" t="0" r="-1321" b="0"/>
              </a:stretch>
            </a:blipFill>
          </p:spPr>
        </p:sp>
        <p:sp>
          <p:nvSpPr>
            <p:cNvPr name="TextBox 69" id="69"/>
            <p:cNvSpPr txBox="true"/>
            <p:nvPr/>
          </p:nvSpPr>
          <p:spPr>
            <a:xfrm>
              <a:off x="0" y="-28575"/>
              <a:ext cx="4267200" cy="1735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359"/>
                </a:lnSpc>
              </a:pPr>
              <a:r>
                <a:rPr lang="en-US" sz="2799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Long text &amp;</a:t>
              </a:r>
            </a:p>
            <a:p>
              <a:pPr algn="l">
                <a:lnSpc>
                  <a:spcPts val="3359"/>
                </a:lnSpc>
              </a:pPr>
              <a:r>
                <a:rPr lang="en-US" sz="2799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summaries</a:t>
              </a: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9638157" y="6748808"/>
            <a:ext cx="3200400" cy="457200"/>
            <a:chOff x="0" y="0"/>
            <a:chExt cx="4267200" cy="609600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4267200" cy="609600"/>
            </a:xfrm>
            <a:custGeom>
              <a:avLst/>
              <a:gdLst/>
              <a:ahLst/>
              <a:cxnLst/>
              <a:rect r="r" b="b" t="t" l="l"/>
              <a:pathLst>
                <a:path h="60960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609600"/>
                  </a:lnTo>
                  <a:lnTo>
                    <a:pt x="0" y="6096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72" id="72"/>
            <p:cNvSpPr txBox="true"/>
            <p:nvPr/>
          </p:nvSpPr>
          <p:spPr>
            <a:xfrm>
              <a:off x="0" y="-19050"/>
              <a:ext cx="4267200" cy="6286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BEST FOR</a:t>
              </a: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9638157" y="7206008"/>
            <a:ext cx="3200400" cy="1554480"/>
            <a:chOff x="0" y="0"/>
            <a:chExt cx="4267200" cy="2072640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4267200" cy="2072640"/>
            </a:xfrm>
            <a:custGeom>
              <a:avLst/>
              <a:gdLst/>
              <a:ahLst/>
              <a:cxnLst/>
              <a:rect r="r" b="b" t="t" l="l"/>
              <a:pathLst>
                <a:path h="207264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2072640"/>
                  </a:lnTo>
                  <a:lnTo>
                    <a:pt x="0" y="207264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12318" t="0" r="-12318" b="0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-19050"/>
              <a:ext cx="4267200" cy="20916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Research,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documents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3807821" y="4828568"/>
            <a:ext cx="3200400" cy="457200"/>
            <a:chOff x="0" y="0"/>
            <a:chExt cx="4267200" cy="609600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4267200" cy="609600"/>
            </a:xfrm>
            <a:custGeom>
              <a:avLst/>
              <a:gdLst/>
              <a:ahLst/>
              <a:cxnLst/>
              <a:rect r="r" b="b" t="t" l="l"/>
              <a:pathLst>
                <a:path h="60960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609600"/>
                  </a:lnTo>
                  <a:lnTo>
                    <a:pt x="0" y="6096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78" id="78"/>
            <p:cNvSpPr txBox="true"/>
            <p:nvPr/>
          </p:nvSpPr>
          <p:spPr>
            <a:xfrm>
              <a:off x="0" y="-19050"/>
              <a:ext cx="4267200" cy="6286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STRENGTH</a:t>
              </a:r>
            </a:p>
          </p:txBody>
        </p:sp>
      </p:grpSp>
      <p:grpSp>
        <p:nvGrpSpPr>
          <p:cNvPr name="Group 79" id="79"/>
          <p:cNvGrpSpPr/>
          <p:nvPr/>
        </p:nvGrpSpPr>
        <p:grpSpPr>
          <a:xfrm rot="0">
            <a:off x="13807821" y="5285768"/>
            <a:ext cx="3200400" cy="1280160"/>
            <a:chOff x="0" y="0"/>
            <a:chExt cx="4267200" cy="1706880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4267200" cy="1706880"/>
            </a:xfrm>
            <a:custGeom>
              <a:avLst/>
              <a:gdLst/>
              <a:ahLst/>
              <a:cxnLst/>
              <a:rect r="r" b="b" t="t" l="l"/>
              <a:pathLst>
                <a:path h="170688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1706880"/>
                  </a:lnTo>
                  <a:lnTo>
                    <a:pt x="0" y="170688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1321" t="0" r="-1321" b="0"/>
              </a:stretch>
            </a:blipFill>
          </p:spPr>
        </p:sp>
        <p:sp>
          <p:nvSpPr>
            <p:cNvPr name="TextBox 81" id="81"/>
            <p:cNvSpPr txBox="true"/>
            <p:nvPr/>
          </p:nvSpPr>
          <p:spPr>
            <a:xfrm>
              <a:off x="0" y="-28575"/>
              <a:ext cx="4267200" cy="17354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359"/>
                </a:lnSpc>
              </a:pPr>
              <a:r>
                <a:rPr lang="en-US" sz="2799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Sourced</a:t>
              </a:r>
            </a:p>
            <a:p>
              <a:pPr algn="l">
                <a:lnSpc>
                  <a:spcPts val="3359"/>
                </a:lnSpc>
              </a:pPr>
              <a:r>
                <a:rPr lang="en-US" sz="2799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answers</a:t>
              </a:r>
            </a:p>
          </p:txBody>
        </p:sp>
      </p:grpSp>
      <p:grpSp>
        <p:nvGrpSpPr>
          <p:cNvPr name="Group 82" id="82"/>
          <p:cNvGrpSpPr/>
          <p:nvPr/>
        </p:nvGrpSpPr>
        <p:grpSpPr>
          <a:xfrm rot="0">
            <a:off x="13807821" y="6748808"/>
            <a:ext cx="3200400" cy="457200"/>
            <a:chOff x="0" y="0"/>
            <a:chExt cx="4267200" cy="609600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4267200" cy="609600"/>
            </a:xfrm>
            <a:custGeom>
              <a:avLst/>
              <a:gdLst/>
              <a:ahLst/>
              <a:cxnLst/>
              <a:rect r="r" b="b" t="t" l="l"/>
              <a:pathLst>
                <a:path h="60960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609600"/>
                  </a:lnTo>
                  <a:lnTo>
                    <a:pt x="0" y="6096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86395" r="0" b="-86395"/>
              </a:stretch>
            </a:blipFill>
          </p:spPr>
        </p:sp>
        <p:sp>
          <p:nvSpPr>
            <p:cNvPr name="TextBox 84" id="84"/>
            <p:cNvSpPr txBox="true"/>
            <p:nvPr/>
          </p:nvSpPr>
          <p:spPr>
            <a:xfrm>
              <a:off x="0" y="-19050"/>
              <a:ext cx="4267200" cy="6286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b="true" sz="1800" spc="599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BEST FOR</a:t>
              </a:r>
            </a:p>
          </p:txBody>
        </p:sp>
      </p:grpSp>
      <p:grpSp>
        <p:nvGrpSpPr>
          <p:cNvPr name="Group 85" id="85"/>
          <p:cNvGrpSpPr/>
          <p:nvPr/>
        </p:nvGrpSpPr>
        <p:grpSpPr>
          <a:xfrm rot="0">
            <a:off x="13807821" y="7206008"/>
            <a:ext cx="3200400" cy="1554480"/>
            <a:chOff x="0" y="0"/>
            <a:chExt cx="4267200" cy="2072640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4267200" cy="2072640"/>
            </a:xfrm>
            <a:custGeom>
              <a:avLst/>
              <a:gdLst/>
              <a:ahLst/>
              <a:cxnLst/>
              <a:rect r="r" b="b" t="t" l="l"/>
              <a:pathLst>
                <a:path h="2072640" w="4267200">
                  <a:moveTo>
                    <a:pt x="0" y="0"/>
                  </a:moveTo>
                  <a:lnTo>
                    <a:pt x="4267200" y="0"/>
                  </a:lnTo>
                  <a:lnTo>
                    <a:pt x="4267200" y="2072640"/>
                  </a:lnTo>
                  <a:lnTo>
                    <a:pt x="0" y="207264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12318" t="0" r="-12318" b="0"/>
              </a:stretch>
            </a:blipFill>
          </p:spPr>
        </p:sp>
        <p:sp>
          <p:nvSpPr>
            <p:cNvPr name="TextBox 87" id="87"/>
            <p:cNvSpPr txBox="true"/>
            <p:nvPr/>
          </p:nvSpPr>
          <p:spPr>
            <a:xfrm>
              <a:off x="0" y="-19050"/>
              <a:ext cx="4267200" cy="20916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Fact-checking,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research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18" t="-19697" r="-2894" b="-96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Safe and smart AI use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04875" y="2606040"/>
            <a:ext cx="7882890" cy="6054090"/>
            <a:chOff x="0" y="0"/>
            <a:chExt cx="10510520" cy="80721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510520" cy="8072120"/>
            </a:xfrm>
            <a:custGeom>
              <a:avLst/>
              <a:gdLst/>
              <a:ahLst/>
              <a:cxnLst/>
              <a:rect r="r" b="b" t="t" l="l"/>
              <a:pathLst>
                <a:path h="8072120" w="10510520">
                  <a:moveTo>
                    <a:pt x="0" y="195707"/>
                  </a:moveTo>
                  <a:cubicBezTo>
                    <a:pt x="0" y="87630"/>
                    <a:pt x="87630" y="0"/>
                    <a:pt x="195707" y="0"/>
                  </a:cubicBezTo>
                  <a:lnTo>
                    <a:pt x="10314813" y="0"/>
                  </a:lnTo>
                  <a:cubicBezTo>
                    <a:pt x="10422890" y="0"/>
                    <a:pt x="10510520" y="87630"/>
                    <a:pt x="10510520" y="195707"/>
                  </a:cubicBezTo>
                  <a:lnTo>
                    <a:pt x="10510520" y="7876413"/>
                  </a:lnTo>
                  <a:cubicBezTo>
                    <a:pt x="10510520" y="7984490"/>
                    <a:pt x="10422890" y="8072120"/>
                    <a:pt x="10314813" y="8072120"/>
                  </a:cubicBezTo>
                  <a:lnTo>
                    <a:pt x="195707" y="8072120"/>
                  </a:lnTo>
                  <a:cubicBezTo>
                    <a:pt x="87630" y="8072120"/>
                    <a:pt x="0" y="7984490"/>
                    <a:pt x="0" y="7876413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901703" y="2602868"/>
            <a:ext cx="244859" cy="6060443"/>
            <a:chOff x="0" y="0"/>
            <a:chExt cx="326479" cy="808059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26517" cy="8080629"/>
            </a:xfrm>
            <a:custGeom>
              <a:avLst/>
              <a:gdLst/>
              <a:ahLst/>
              <a:cxnLst/>
              <a:rect r="r" b="b" t="t" l="l"/>
              <a:pathLst>
                <a:path h="8080629" w="326517">
                  <a:moveTo>
                    <a:pt x="0" y="0"/>
                  </a:moveTo>
                  <a:lnTo>
                    <a:pt x="326517" y="0"/>
                  </a:lnTo>
                  <a:lnTo>
                    <a:pt x="326517" y="8080629"/>
                  </a:lnTo>
                  <a:lnTo>
                    <a:pt x="0" y="8080629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554480" y="3072765"/>
            <a:ext cx="6949440" cy="1092556"/>
            <a:chOff x="0" y="0"/>
            <a:chExt cx="9265920" cy="145674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265920" cy="1456741"/>
            </a:xfrm>
            <a:custGeom>
              <a:avLst/>
              <a:gdLst/>
              <a:ahLst/>
              <a:cxnLst/>
              <a:rect r="r" b="b" t="t" l="l"/>
              <a:pathLst>
                <a:path h="1456741" w="9265920">
                  <a:moveTo>
                    <a:pt x="0" y="0"/>
                  </a:moveTo>
                  <a:lnTo>
                    <a:pt x="9265920" y="0"/>
                  </a:lnTo>
                  <a:lnTo>
                    <a:pt x="9265920" y="1456741"/>
                  </a:lnTo>
                  <a:lnTo>
                    <a:pt x="0" y="145674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82092" r="0" b="-65785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9265920" cy="149484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280"/>
                </a:lnSpc>
              </a:pPr>
              <a:r>
                <a:rPr lang="en-US" sz="4400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Safe &amp; smart use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554480" y="4170045"/>
            <a:ext cx="6858000" cy="4206240"/>
            <a:chOff x="0" y="0"/>
            <a:chExt cx="9144000" cy="560832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144000" cy="5608320"/>
            </a:xfrm>
            <a:custGeom>
              <a:avLst/>
              <a:gdLst/>
              <a:ahLst/>
              <a:cxnLst/>
              <a:rect r="r" b="b" t="t" l="l"/>
              <a:pathLst>
                <a:path h="5608320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5608320"/>
                  </a:lnTo>
                  <a:lnTo>
                    <a:pt x="0" y="560832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8692" t="0" r="-28692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9144000" cy="56368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Use AI to enhance — not replace — human judgement.</a:t>
              </a:r>
            </a:p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AI helps, but always double-check facts.</a:t>
              </a:r>
            </a:p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Avoid sharing personal or sensitive data.</a:t>
              </a:r>
            </a:p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Be specific in your prompts to get better answers.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500235" y="2606040"/>
            <a:ext cx="7882890" cy="6054090"/>
            <a:chOff x="0" y="0"/>
            <a:chExt cx="10510520" cy="807212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510520" cy="8072120"/>
            </a:xfrm>
            <a:custGeom>
              <a:avLst/>
              <a:gdLst/>
              <a:ahLst/>
              <a:cxnLst/>
              <a:rect r="r" b="b" t="t" l="l"/>
              <a:pathLst>
                <a:path h="8072120" w="10510520">
                  <a:moveTo>
                    <a:pt x="0" y="195707"/>
                  </a:moveTo>
                  <a:cubicBezTo>
                    <a:pt x="0" y="87630"/>
                    <a:pt x="87630" y="0"/>
                    <a:pt x="195707" y="0"/>
                  </a:cubicBezTo>
                  <a:lnTo>
                    <a:pt x="10314813" y="0"/>
                  </a:lnTo>
                  <a:cubicBezTo>
                    <a:pt x="10422890" y="0"/>
                    <a:pt x="10510520" y="87630"/>
                    <a:pt x="10510520" y="195707"/>
                  </a:cubicBezTo>
                  <a:lnTo>
                    <a:pt x="10510520" y="7876413"/>
                  </a:lnTo>
                  <a:cubicBezTo>
                    <a:pt x="10510520" y="7984490"/>
                    <a:pt x="10422890" y="8072120"/>
                    <a:pt x="10314813" y="8072120"/>
                  </a:cubicBezTo>
                  <a:lnTo>
                    <a:pt x="195707" y="8072120"/>
                  </a:lnTo>
                  <a:cubicBezTo>
                    <a:pt x="87630" y="8072120"/>
                    <a:pt x="0" y="7984490"/>
                    <a:pt x="0" y="7876413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9497063" y="2602868"/>
            <a:ext cx="244859" cy="6060443"/>
            <a:chOff x="0" y="0"/>
            <a:chExt cx="326479" cy="808059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26517" cy="8080629"/>
            </a:xfrm>
            <a:custGeom>
              <a:avLst/>
              <a:gdLst/>
              <a:ahLst/>
              <a:cxnLst/>
              <a:rect r="r" b="b" t="t" l="l"/>
              <a:pathLst>
                <a:path h="8080629" w="326517">
                  <a:moveTo>
                    <a:pt x="0" y="0"/>
                  </a:moveTo>
                  <a:lnTo>
                    <a:pt x="326517" y="0"/>
                  </a:lnTo>
                  <a:lnTo>
                    <a:pt x="326517" y="8080629"/>
                  </a:lnTo>
                  <a:lnTo>
                    <a:pt x="0" y="8080629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0149840" y="3072765"/>
            <a:ext cx="6949440" cy="1092556"/>
            <a:chOff x="0" y="0"/>
            <a:chExt cx="9265920" cy="145674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9265920" cy="1456741"/>
            </a:xfrm>
            <a:custGeom>
              <a:avLst/>
              <a:gdLst/>
              <a:ahLst/>
              <a:cxnLst/>
              <a:rect r="r" b="b" t="t" l="l"/>
              <a:pathLst>
                <a:path h="1456741" w="9265920">
                  <a:moveTo>
                    <a:pt x="0" y="0"/>
                  </a:moveTo>
                  <a:lnTo>
                    <a:pt x="9265920" y="0"/>
                  </a:lnTo>
                  <a:lnTo>
                    <a:pt x="9265920" y="1456741"/>
                  </a:lnTo>
                  <a:lnTo>
                    <a:pt x="0" y="145674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82092" r="0" b="-65785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9265920" cy="149484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280"/>
                </a:lnSpc>
              </a:pPr>
              <a:r>
                <a:rPr lang="en-US" sz="4400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Privacy &amp; policies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149840" y="4170045"/>
            <a:ext cx="6858000" cy="4206240"/>
            <a:chOff x="0" y="0"/>
            <a:chExt cx="9144000" cy="56083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9144000" cy="5608320"/>
            </a:xfrm>
            <a:custGeom>
              <a:avLst/>
              <a:gdLst/>
              <a:ahLst/>
              <a:cxnLst/>
              <a:rect r="r" b="b" t="t" l="l"/>
              <a:pathLst>
                <a:path h="5608320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5608320"/>
                  </a:lnTo>
                  <a:lnTo>
                    <a:pt x="0" y="560832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8692" t="0" r="-28692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9144000" cy="56368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Prompts may be stored or reviewed by providers.</a:t>
              </a:r>
            </a:p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Follow your workplace's AI policy and guidance.</a:t>
              </a:r>
            </a:p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Australian Government AI Ethics Principles apply.</a:t>
              </a:r>
            </a:p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When in doubt — ask before you upload it.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18" t="-19697" r="-2894" b="-96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Why AI literacy matters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01703" y="2821943"/>
            <a:ext cx="7889243" cy="6060443"/>
            <a:chOff x="0" y="0"/>
            <a:chExt cx="10518991" cy="808059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518902" cy="8080502"/>
            </a:xfrm>
            <a:custGeom>
              <a:avLst/>
              <a:gdLst/>
              <a:ahLst/>
              <a:cxnLst/>
              <a:rect r="r" b="b" t="t" l="l"/>
              <a:pathLst>
                <a:path h="8080502" w="10518902">
                  <a:moveTo>
                    <a:pt x="0" y="195834"/>
                  </a:moveTo>
                  <a:cubicBezTo>
                    <a:pt x="0" y="87757"/>
                    <a:pt x="87757" y="0"/>
                    <a:pt x="195834" y="0"/>
                  </a:cubicBezTo>
                  <a:lnTo>
                    <a:pt x="10323068" y="0"/>
                  </a:lnTo>
                  <a:cubicBezTo>
                    <a:pt x="10431273" y="0"/>
                    <a:pt x="10518902" y="87757"/>
                    <a:pt x="10518902" y="195834"/>
                  </a:cubicBezTo>
                  <a:lnTo>
                    <a:pt x="10518902" y="7884668"/>
                  </a:lnTo>
                  <a:cubicBezTo>
                    <a:pt x="10518902" y="7992873"/>
                    <a:pt x="10431145" y="8080502"/>
                    <a:pt x="10323068" y="8080502"/>
                  </a:cubicBezTo>
                  <a:lnTo>
                    <a:pt x="195834" y="8080502"/>
                  </a:lnTo>
                  <a:cubicBezTo>
                    <a:pt x="87757" y="8080629"/>
                    <a:pt x="0" y="7992872"/>
                    <a:pt x="0" y="7884668"/>
                  </a:cubicBezTo>
                  <a:close/>
                </a:path>
              </a:pathLst>
            </a:custGeom>
            <a:solidFill>
              <a:srgbClr val="0F2940"/>
            </a:solidFill>
            <a:ln w="25400" cap="sq">
              <a:solidFill>
                <a:srgbClr val="0F2940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280160" y="3200400"/>
            <a:ext cx="7315200" cy="1092556"/>
            <a:chOff x="0" y="0"/>
            <a:chExt cx="9753600" cy="145674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753600" cy="1456741"/>
            </a:xfrm>
            <a:custGeom>
              <a:avLst/>
              <a:gdLst/>
              <a:ahLst/>
              <a:cxnLst/>
              <a:rect r="r" b="b" t="t" l="l"/>
              <a:pathLst>
                <a:path h="1456741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1456741"/>
                  </a:lnTo>
                  <a:lnTo>
                    <a:pt x="0" y="145674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88615" r="0" b="-7230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9753600" cy="149484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280"/>
                </a:lnSpc>
              </a:pPr>
              <a:r>
                <a:rPr lang="en-US" sz="4400" b="tru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AI &amp; digital literacy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67463" y="4193543"/>
            <a:ext cx="939803" cy="98555"/>
            <a:chOff x="0" y="0"/>
            <a:chExt cx="1253071" cy="13140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53109" cy="131445"/>
            </a:xfrm>
            <a:custGeom>
              <a:avLst/>
              <a:gdLst/>
              <a:ahLst/>
              <a:cxnLst/>
              <a:rect r="r" b="b" t="t" l="l"/>
              <a:pathLst>
                <a:path h="131445" w="1253109">
                  <a:moveTo>
                    <a:pt x="0" y="0"/>
                  </a:moveTo>
                  <a:lnTo>
                    <a:pt x="1253109" y="0"/>
                  </a:lnTo>
                  <a:lnTo>
                    <a:pt x="1253109" y="131445"/>
                  </a:lnTo>
                  <a:lnTo>
                    <a:pt x="0" y="131445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191263" y="4572000"/>
            <a:ext cx="7132320" cy="4023360"/>
            <a:chOff x="0" y="0"/>
            <a:chExt cx="9509760" cy="53644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509760" cy="5364480"/>
            </a:xfrm>
            <a:custGeom>
              <a:avLst/>
              <a:gdLst/>
              <a:ahLst/>
              <a:cxnLst/>
              <a:rect r="r" b="b" t="t" l="l"/>
              <a:pathLst>
                <a:path h="5364480" w="9509760">
                  <a:moveTo>
                    <a:pt x="0" y="0"/>
                  </a:moveTo>
                  <a:lnTo>
                    <a:pt x="9509760" y="0"/>
                  </a:lnTo>
                  <a:lnTo>
                    <a:pt x="9509760" y="5364480"/>
                  </a:lnTo>
                  <a:lnTo>
                    <a:pt x="0" y="536448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2376" t="0" r="-22376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9509760" cy="539305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Understanding the limits of AI tools.</a:t>
              </a:r>
            </a:p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Asking better, clearer questions.</a:t>
              </a:r>
            </a:p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Checking and verifying outputs.</a:t>
              </a:r>
            </a:p>
            <a:p>
              <a:pPr algn="l" marL="651510" indent="-325755" lvl="1">
                <a:lnSpc>
                  <a:spcPts val="3240"/>
                </a:lnSpc>
                <a:buFont typeface="Arial"/>
                <a:buChar char="•"/>
              </a:pPr>
              <a:r>
                <a:rPr lang="en-US" sz="27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Making informed everyday decisions.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229087" y="2828287"/>
            <a:ext cx="8150857" cy="1439161"/>
            <a:chOff x="0" y="0"/>
            <a:chExt cx="10867809" cy="191888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867771" cy="1918843"/>
            </a:xfrm>
            <a:custGeom>
              <a:avLst/>
              <a:gdLst/>
              <a:ahLst/>
              <a:cxnLst/>
              <a:rect r="r" b="b" t="t" l="l"/>
              <a:pathLst>
                <a:path h="1918843" w="10867771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10720197" y="0"/>
                  </a:lnTo>
                  <a:cubicBezTo>
                    <a:pt x="10801731" y="0"/>
                    <a:pt x="10867771" y="66040"/>
                    <a:pt x="10867771" y="147574"/>
                  </a:cubicBezTo>
                  <a:lnTo>
                    <a:pt x="10867771" y="1771269"/>
                  </a:lnTo>
                  <a:cubicBezTo>
                    <a:pt x="10867771" y="1852803"/>
                    <a:pt x="10801731" y="1918843"/>
                    <a:pt x="10720197" y="1918843"/>
                  </a:cubicBezTo>
                  <a:lnTo>
                    <a:pt x="147574" y="1918843"/>
                  </a:lnTo>
                  <a:cubicBezTo>
                    <a:pt x="66040" y="1918843"/>
                    <a:pt x="0" y="1852803"/>
                    <a:pt x="0" y="1771269"/>
                  </a:cubicBezTo>
                  <a:close/>
                </a:path>
              </a:pathLst>
            </a:custGeom>
            <a:solidFill>
              <a:srgbClr val="E8EEF7"/>
            </a:solidFill>
            <a:ln w="1270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9222743" y="2821943"/>
            <a:ext cx="171707" cy="1451867"/>
            <a:chOff x="0" y="0"/>
            <a:chExt cx="228943" cy="193582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28981" cy="1935861"/>
            </a:xfrm>
            <a:custGeom>
              <a:avLst/>
              <a:gdLst/>
              <a:ahLst/>
              <a:cxnLst/>
              <a:rect r="r" b="b" t="t" l="l"/>
              <a:pathLst>
                <a:path h="1935861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1935861"/>
                  </a:lnTo>
                  <a:lnTo>
                    <a:pt x="0" y="1935861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9637776" y="3017520"/>
            <a:ext cx="7498080" cy="512064"/>
            <a:chOff x="0" y="0"/>
            <a:chExt cx="9997440" cy="68275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9997440" cy="682752"/>
            </a:xfrm>
            <a:custGeom>
              <a:avLst/>
              <a:gdLst/>
              <a:ahLst/>
              <a:cxnLst/>
              <a:rect r="r" b="b" t="t" l="l"/>
              <a:pathLst>
                <a:path h="682752" w="9997440">
                  <a:moveTo>
                    <a:pt x="0" y="0"/>
                  </a:moveTo>
                  <a:lnTo>
                    <a:pt x="9997440" y="0"/>
                  </a:lnTo>
                  <a:lnTo>
                    <a:pt x="9997440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35316" r="0" b="-235316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9997440" cy="7113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b="true" sz="2000" spc="600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DIGITAL LITERACY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637776" y="3566160"/>
            <a:ext cx="7498080" cy="640080"/>
            <a:chOff x="0" y="0"/>
            <a:chExt cx="9997440" cy="85344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9997440" cy="853440"/>
            </a:xfrm>
            <a:custGeom>
              <a:avLst/>
              <a:gdLst/>
              <a:ahLst/>
              <a:cxnLst/>
              <a:rect r="r" b="b" t="t" l="l"/>
              <a:pathLst>
                <a:path h="853440" w="9997440">
                  <a:moveTo>
                    <a:pt x="0" y="0"/>
                  </a:moveTo>
                  <a:lnTo>
                    <a:pt x="9997440" y="0"/>
                  </a:lnTo>
                  <a:lnTo>
                    <a:pt x="999744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78253" r="0" b="-178253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19050"/>
              <a:ext cx="9997440" cy="8724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B</a:t>
              </a: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eing digital - Everyday tech, practical skills.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9229087" y="4346191"/>
            <a:ext cx="8150857" cy="1439161"/>
            <a:chOff x="0" y="0"/>
            <a:chExt cx="10867809" cy="1918881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0867771" cy="1918843"/>
            </a:xfrm>
            <a:custGeom>
              <a:avLst/>
              <a:gdLst/>
              <a:ahLst/>
              <a:cxnLst/>
              <a:rect r="r" b="b" t="t" l="l"/>
              <a:pathLst>
                <a:path h="1918843" w="10867771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10720197" y="0"/>
                  </a:lnTo>
                  <a:cubicBezTo>
                    <a:pt x="10801731" y="0"/>
                    <a:pt x="10867771" y="66040"/>
                    <a:pt x="10867771" y="147574"/>
                  </a:cubicBezTo>
                  <a:lnTo>
                    <a:pt x="10867771" y="1771269"/>
                  </a:lnTo>
                  <a:cubicBezTo>
                    <a:pt x="10867771" y="1852803"/>
                    <a:pt x="10801731" y="1918843"/>
                    <a:pt x="10720197" y="1918843"/>
                  </a:cubicBezTo>
                  <a:lnTo>
                    <a:pt x="147574" y="1918843"/>
                  </a:lnTo>
                  <a:cubicBezTo>
                    <a:pt x="66040" y="1918843"/>
                    <a:pt x="0" y="1852803"/>
                    <a:pt x="0" y="1771269"/>
                  </a:cubicBezTo>
                  <a:close/>
                </a:path>
              </a:pathLst>
            </a:custGeom>
            <a:solidFill>
              <a:srgbClr val="E8EEF7"/>
            </a:solidFill>
            <a:ln w="1270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9222743" y="4339847"/>
            <a:ext cx="171707" cy="1451867"/>
            <a:chOff x="0" y="0"/>
            <a:chExt cx="228943" cy="193582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28981" cy="1935861"/>
            </a:xfrm>
            <a:custGeom>
              <a:avLst/>
              <a:gdLst/>
              <a:ahLst/>
              <a:cxnLst/>
              <a:rect r="r" b="b" t="t" l="l"/>
              <a:pathLst>
                <a:path h="1935861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1935861"/>
                  </a:lnTo>
                  <a:lnTo>
                    <a:pt x="0" y="1935861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9637776" y="4535424"/>
            <a:ext cx="7498080" cy="512064"/>
            <a:chOff x="0" y="0"/>
            <a:chExt cx="9997440" cy="682752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9997440" cy="682752"/>
            </a:xfrm>
            <a:custGeom>
              <a:avLst/>
              <a:gdLst/>
              <a:ahLst/>
              <a:cxnLst/>
              <a:rect r="r" b="b" t="t" l="l"/>
              <a:pathLst>
                <a:path h="682752" w="9997440">
                  <a:moveTo>
                    <a:pt x="0" y="0"/>
                  </a:moveTo>
                  <a:lnTo>
                    <a:pt x="9997440" y="0"/>
                  </a:lnTo>
                  <a:lnTo>
                    <a:pt x="9997440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35316" r="0" b="-235316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9997440" cy="7113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b="true" sz="2000" spc="600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eSAFETY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637776" y="5084064"/>
            <a:ext cx="7498080" cy="640080"/>
            <a:chOff x="0" y="0"/>
            <a:chExt cx="9997440" cy="85344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9997440" cy="853440"/>
            </a:xfrm>
            <a:custGeom>
              <a:avLst/>
              <a:gdLst/>
              <a:ahLst/>
              <a:cxnLst/>
              <a:rect r="r" b="b" t="t" l="l"/>
              <a:pathLst>
                <a:path h="853440" w="9997440">
                  <a:moveTo>
                    <a:pt x="0" y="0"/>
                  </a:moveTo>
                  <a:lnTo>
                    <a:pt x="9997440" y="0"/>
                  </a:lnTo>
                  <a:lnTo>
                    <a:pt x="999744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78253" r="0" b="-178253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9997440" cy="8724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Online protection, privacy, safe browsing.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229087" y="5864095"/>
            <a:ext cx="8150857" cy="1439161"/>
            <a:chOff x="0" y="0"/>
            <a:chExt cx="10867809" cy="1918881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0867771" cy="1918843"/>
            </a:xfrm>
            <a:custGeom>
              <a:avLst/>
              <a:gdLst/>
              <a:ahLst/>
              <a:cxnLst/>
              <a:rect r="r" b="b" t="t" l="l"/>
              <a:pathLst>
                <a:path h="1918843" w="10867771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10720197" y="0"/>
                  </a:lnTo>
                  <a:cubicBezTo>
                    <a:pt x="10801731" y="0"/>
                    <a:pt x="10867771" y="66040"/>
                    <a:pt x="10867771" y="147574"/>
                  </a:cubicBezTo>
                  <a:lnTo>
                    <a:pt x="10867771" y="1771269"/>
                  </a:lnTo>
                  <a:cubicBezTo>
                    <a:pt x="10867771" y="1852803"/>
                    <a:pt x="10801731" y="1918843"/>
                    <a:pt x="10720197" y="1918843"/>
                  </a:cubicBezTo>
                  <a:lnTo>
                    <a:pt x="147574" y="1918843"/>
                  </a:lnTo>
                  <a:cubicBezTo>
                    <a:pt x="66040" y="1918843"/>
                    <a:pt x="0" y="1852803"/>
                    <a:pt x="0" y="1771269"/>
                  </a:cubicBezTo>
                  <a:close/>
                </a:path>
              </a:pathLst>
            </a:custGeom>
            <a:solidFill>
              <a:srgbClr val="E8EEF7"/>
            </a:solidFill>
            <a:ln w="1270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9222743" y="5857751"/>
            <a:ext cx="171707" cy="1451867"/>
            <a:chOff x="0" y="0"/>
            <a:chExt cx="228943" cy="1935823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28981" cy="1935861"/>
            </a:xfrm>
            <a:custGeom>
              <a:avLst/>
              <a:gdLst/>
              <a:ahLst/>
              <a:cxnLst/>
              <a:rect r="r" b="b" t="t" l="l"/>
              <a:pathLst>
                <a:path h="1935861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1935861"/>
                  </a:lnTo>
                  <a:lnTo>
                    <a:pt x="0" y="1935861"/>
                  </a:lnTo>
                  <a:close/>
                </a:path>
              </a:pathLst>
            </a:custGeom>
            <a:solidFill>
              <a:srgbClr val="E94B3C"/>
            </a:solidFill>
            <a:ln w="25400" cap="sq">
              <a:solidFill>
                <a:srgbClr val="E94B3C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9637776" y="6053328"/>
            <a:ext cx="7498080" cy="512064"/>
            <a:chOff x="0" y="0"/>
            <a:chExt cx="9997440" cy="68275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9997440" cy="682752"/>
            </a:xfrm>
            <a:custGeom>
              <a:avLst/>
              <a:gdLst/>
              <a:ahLst/>
              <a:cxnLst/>
              <a:rect r="r" b="b" t="t" l="l"/>
              <a:pathLst>
                <a:path h="682752" w="9997440">
                  <a:moveTo>
                    <a:pt x="0" y="0"/>
                  </a:moveTo>
                  <a:lnTo>
                    <a:pt x="9997440" y="0"/>
                  </a:lnTo>
                  <a:lnTo>
                    <a:pt x="9997440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35316" r="0" b="-235316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28575"/>
              <a:ext cx="9997440" cy="7113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b="true" sz="2000" spc="600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PUBLIC LIBRARIES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9637776" y="6601968"/>
            <a:ext cx="7498080" cy="640080"/>
            <a:chOff x="0" y="0"/>
            <a:chExt cx="9997440" cy="85344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9997440" cy="853440"/>
            </a:xfrm>
            <a:custGeom>
              <a:avLst/>
              <a:gdLst/>
              <a:ahLst/>
              <a:cxnLst/>
              <a:rect r="r" b="b" t="t" l="l"/>
              <a:pathLst>
                <a:path h="853440" w="9997440">
                  <a:moveTo>
                    <a:pt x="0" y="0"/>
                  </a:moveTo>
                  <a:lnTo>
                    <a:pt x="9997440" y="0"/>
                  </a:lnTo>
                  <a:lnTo>
                    <a:pt x="999744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78253" r="0" b="-178253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19050"/>
              <a:ext cx="9997440" cy="8724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Community hub, knowledge, lifelong learning.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9229087" y="7381999"/>
            <a:ext cx="8150857" cy="1439161"/>
            <a:chOff x="0" y="0"/>
            <a:chExt cx="10867809" cy="1918881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0867771" cy="1918843"/>
            </a:xfrm>
            <a:custGeom>
              <a:avLst/>
              <a:gdLst/>
              <a:ahLst/>
              <a:cxnLst/>
              <a:rect r="r" b="b" t="t" l="l"/>
              <a:pathLst>
                <a:path h="1918843" w="10867771">
                  <a:moveTo>
                    <a:pt x="0" y="147574"/>
                  </a:moveTo>
                  <a:cubicBezTo>
                    <a:pt x="0" y="66040"/>
                    <a:pt x="66040" y="0"/>
                    <a:pt x="147574" y="0"/>
                  </a:cubicBezTo>
                  <a:lnTo>
                    <a:pt x="10720197" y="0"/>
                  </a:lnTo>
                  <a:cubicBezTo>
                    <a:pt x="10801731" y="0"/>
                    <a:pt x="10867771" y="66040"/>
                    <a:pt x="10867771" y="147574"/>
                  </a:cubicBezTo>
                  <a:lnTo>
                    <a:pt x="10867771" y="1771269"/>
                  </a:lnTo>
                  <a:cubicBezTo>
                    <a:pt x="10867771" y="1852803"/>
                    <a:pt x="10801731" y="1918843"/>
                    <a:pt x="10720197" y="1918843"/>
                  </a:cubicBezTo>
                  <a:lnTo>
                    <a:pt x="147574" y="1918843"/>
                  </a:lnTo>
                  <a:cubicBezTo>
                    <a:pt x="66040" y="1918843"/>
                    <a:pt x="0" y="1852803"/>
                    <a:pt x="0" y="1771269"/>
                  </a:cubicBezTo>
                  <a:close/>
                </a:path>
              </a:pathLst>
            </a:custGeom>
            <a:solidFill>
              <a:srgbClr val="E8EEF7"/>
            </a:solidFill>
            <a:ln w="1270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9222743" y="7375655"/>
            <a:ext cx="171707" cy="1451867"/>
            <a:chOff x="0" y="0"/>
            <a:chExt cx="228943" cy="1935823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228981" cy="1935861"/>
            </a:xfrm>
            <a:custGeom>
              <a:avLst/>
              <a:gdLst/>
              <a:ahLst/>
              <a:cxnLst/>
              <a:rect r="r" b="b" t="t" l="l"/>
              <a:pathLst>
                <a:path h="1935861" w="228981">
                  <a:moveTo>
                    <a:pt x="0" y="0"/>
                  </a:moveTo>
                  <a:lnTo>
                    <a:pt x="228981" y="0"/>
                  </a:lnTo>
                  <a:lnTo>
                    <a:pt x="228981" y="1935861"/>
                  </a:lnTo>
                  <a:lnTo>
                    <a:pt x="0" y="1935861"/>
                  </a:lnTo>
                  <a:close/>
                </a:path>
              </a:pathLst>
            </a:custGeom>
            <a:solidFill>
              <a:srgbClr val="2DA890"/>
            </a:solidFill>
            <a:ln w="25400" cap="sq">
              <a:solidFill>
                <a:srgbClr val="2DA890"/>
              </a:solidFill>
              <a:prstDash val="solid"/>
              <a:miter/>
            </a:ln>
          </p:spPr>
        </p:sp>
      </p:grpSp>
      <p:grpSp>
        <p:nvGrpSpPr>
          <p:cNvPr name="Group 52" id="52"/>
          <p:cNvGrpSpPr/>
          <p:nvPr/>
        </p:nvGrpSpPr>
        <p:grpSpPr>
          <a:xfrm rot="0">
            <a:off x="9637776" y="7571232"/>
            <a:ext cx="7498080" cy="512064"/>
            <a:chOff x="0" y="0"/>
            <a:chExt cx="9997440" cy="682752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9997440" cy="682752"/>
            </a:xfrm>
            <a:custGeom>
              <a:avLst/>
              <a:gdLst/>
              <a:ahLst/>
              <a:cxnLst/>
              <a:rect r="r" b="b" t="t" l="l"/>
              <a:pathLst>
                <a:path h="682752" w="9997440">
                  <a:moveTo>
                    <a:pt x="0" y="0"/>
                  </a:moveTo>
                  <a:lnTo>
                    <a:pt x="9997440" y="0"/>
                  </a:lnTo>
                  <a:lnTo>
                    <a:pt x="9997440" y="682752"/>
                  </a:lnTo>
                  <a:lnTo>
                    <a:pt x="0" y="68275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35316" r="0" b="-235316"/>
              </a:stretch>
            </a:blip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28575"/>
              <a:ext cx="9997440" cy="7113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b="true" sz="2000" spc="600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EDUCATION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9637776" y="8119872"/>
            <a:ext cx="7498080" cy="640080"/>
            <a:chOff x="0" y="0"/>
            <a:chExt cx="9997440" cy="85344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9997440" cy="853440"/>
            </a:xfrm>
            <a:custGeom>
              <a:avLst/>
              <a:gdLst/>
              <a:ahLst/>
              <a:cxnLst/>
              <a:rect r="r" b="b" t="t" l="l"/>
              <a:pathLst>
                <a:path h="853440" w="9997440">
                  <a:moveTo>
                    <a:pt x="0" y="0"/>
                  </a:moveTo>
                  <a:lnTo>
                    <a:pt x="9997440" y="0"/>
                  </a:lnTo>
                  <a:lnTo>
                    <a:pt x="999744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78253" r="0" b="-178253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19050"/>
              <a:ext cx="9997440" cy="8724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TAFE - Skills development, practical learning.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3786542" y="6583685"/>
            <a:ext cx="1941762" cy="1933875"/>
            <a:chOff x="0" y="0"/>
            <a:chExt cx="1735404" cy="1728356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735455" cy="1728343"/>
            </a:xfrm>
            <a:custGeom>
              <a:avLst/>
              <a:gdLst/>
              <a:ahLst/>
              <a:cxnLst/>
              <a:rect r="r" b="b" t="t" l="l"/>
              <a:pathLst>
                <a:path h="1728343" w="1735455">
                  <a:moveTo>
                    <a:pt x="0" y="0"/>
                  </a:moveTo>
                  <a:lnTo>
                    <a:pt x="1735455" y="0"/>
                  </a:lnTo>
                  <a:lnTo>
                    <a:pt x="1735455" y="1728343"/>
                  </a:lnTo>
                  <a:lnTo>
                    <a:pt x="0" y="1728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2" b="0"/>
              </a:stretch>
            </a:blipFill>
          </p:spPr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-42082" t="0" r="-33296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91048" y="3501240"/>
            <a:ext cx="8190343" cy="285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63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 you have any questions?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8198900" y="-25400"/>
            <a:ext cx="10089104" cy="10287002"/>
          </a:xfrm>
          <a:custGeom>
            <a:avLst/>
            <a:gdLst/>
            <a:ahLst/>
            <a:cxnLst/>
            <a:rect r="r" b="b" t="t" l="l"/>
            <a:pathLst>
              <a:path h="10287002" w="10089104">
                <a:moveTo>
                  <a:pt x="10089104" y="0"/>
                </a:moveTo>
                <a:lnTo>
                  <a:pt x="0" y="0"/>
                </a:lnTo>
                <a:lnTo>
                  <a:pt x="0" y="10287002"/>
                </a:lnTo>
                <a:lnTo>
                  <a:pt x="10089104" y="10287002"/>
                </a:lnTo>
                <a:lnTo>
                  <a:pt x="10089104" y="0"/>
                </a:lnTo>
                <a:close/>
              </a:path>
            </a:pathLst>
          </a:custGeom>
          <a:blipFill>
            <a:blip r:embed="rId2"/>
            <a:stretch>
              <a:fillRect l="-16806" t="-115705" r="-150394" b="-463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78798" y="8050500"/>
            <a:ext cx="5440204" cy="1516798"/>
          </a:xfrm>
          <a:custGeom>
            <a:avLst/>
            <a:gdLst/>
            <a:ahLst/>
            <a:cxnLst/>
            <a:rect r="r" b="b" t="t" l="l"/>
            <a:pathLst>
              <a:path h="1516798" w="5440204">
                <a:moveTo>
                  <a:pt x="0" y="0"/>
                </a:moveTo>
                <a:lnTo>
                  <a:pt x="5440204" y="0"/>
                </a:lnTo>
                <a:lnTo>
                  <a:pt x="5440204" y="1516798"/>
                </a:lnTo>
                <a:lnTo>
                  <a:pt x="0" y="1516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636314" y="8134220"/>
            <a:ext cx="3086100" cy="1349358"/>
            <a:chOff x="0" y="0"/>
            <a:chExt cx="635000" cy="27764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" cy="277646"/>
            </a:xfrm>
            <a:custGeom>
              <a:avLst/>
              <a:gdLst/>
              <a:ahLst/>
              <a:cxnLst/>
              <a:rect r="r" b="b" t="t" l="l"/>
              <a:pathLst>
                <a:path h="277646" w="635000">
                  <a:moveTo>
                    <a:pt x="48997" y="0"/>
                  </a:moveTo>
                  <a:lnTo>
                    <a:pt x="586003" y="0"/>
                  </a:lnTo>
                  <a:cubicBezTo>
                    <a:pt x="598998" y="0"/>
                    <a:pt x="611460" y="5162"/>
                    <a:pt x="620649" y="14351"/>
                  </a:cubicBezTo>
                  <a:cubicBezTo>
                    <a:pt x="629838" y="23540"/>
                    <a:pt x="635000" y="36002"/>
                    <a:pt x="635000" y="48997"/>
                  </a:cubicBezTo>
                  <a:lnTo>
                    <a:pt x="635000" y="228649"/>
                  </a:lnTo>
                  <a:cubicBezTo>
                    <a:pt x="635000" y="255709"/>
                    <a:pt x="613063" y="277646"/>
                    <a:pt x="586003" y="277646"/>
                  </a:cubicBezTo>
                  <a:lnTo>
                    <a:pt x="48997" y="277646"/>
                  </a:lnTo>
                  <a:cubicBezTo>
                    <a:pt x="36002" y="277646"/>
                    <a:pt x="23540" y="272484"/>
                    <a:pt x="14351" y="263295"/>
                  </a:cubicBezTo>
                  <a:cubicBezTo>
                    <a:pt x="5162" y="254106"/>
                    <a:pt x="0" y="241644"/>
                    <a:pt x="0" y="228649"/>
                  </a:cubicBezTo>
                  <a:lnTo>
                    <a:pt x="0" y="48997"/>
                  </a:lnTo>
                  <a:cubicBezTo>
                    <a:pt x="0" y="36002"/>
                    <a:pt x="5162" y="23540"/>
                    <a:pt x="14351" y="14351"/>
                  </a:cubicBezTo>
                  <a:cubicBezTo>
                    <a:pt x="23540" y="5162"/>
                    <a:pt x="36002" y="0"/>
                    <a:pt x="4899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635000" cy="2966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sp>
        <p:nvSpPr>
          <p:cNvPr name="Freeform 7" id="7" descr="logos/libraries-sa-clean.png"/>
          <p:cNvSpPr/>
          <p:nvPr/>
        </p:nvSpPr>
        <p:spPr>
          <a:xfrm flipH="false" flipV="false" rot="0">
            <a:off x="1808573" y="8367312"/>
            <a:ext cx="2741582" cy="974708"/>
          </a:xfrm>
          <a:custGeom>
            <a:avLst/>
            <a:gdLst/>
            <a:ahLst/>
            <a:cxnLst/>
            <a:rect r="r" b="b" t="t" l="l"/>
            <a:pathLst>
              <a:path h="974708" w="2741582">
                <a:moveTo>
                  <a:pt x="0" y="0"/>
                </a:moveTo>
                <a:lnTo>
                  <a:pt x="2741582" y="0"/>
                </a:lnTo>
                <a:lnTo>
                  <a:pt x="2741582" y="974708"/>
                </a:lnTo>
                <a:lnTo>
                  <a:pt x="0" y="9747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18" t="-19697" r="-2894" b="-968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1425" y="2132288"/>
            <a:ext cx="10723950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b="true" sz="96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2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622375" y="-2352445"/>
            <a:ext cx="18816009" cy="18718948"/>
          </a:xfrm>
          <a:custGeom>
            <a:avLst/>
            <a:gdLst/>
            <a:ahLst/>
            <a:cxnLst/>
            <a:rect r="r" b="b" t="t" l="l"/>
            <a:pathLst>
              <a:path h="18718948" w="18816009">
                <a:moveTo>
                  <a:pt x="0" y="0"/>
                </a:moveTo>
                <a:lnTo>
                  <a:pt x="18816009" y="0"/>
                </a:lnTo>
                <a:lnTo>
                  <a:pt x="18816009" y="18718947"/>
                </a:lnTo>
                <a:lnTo>
                  <a:pt x="0" y="187189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4825" y="924325"/>
            <a:ext cx="1685835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Agenda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14825" y="2079250"/>
            <a:ext cx="7907550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today‘s session, we will be covering: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11425" y="3657375"/>
            <a:ext cx="6374550" cy="4019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Welcome and overview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Microsoft Copilot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ChatGPT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Claude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Perplexity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Compare, safety and Q&amp;A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400" y="-49050"/>
            <a:ext cx="18353398" cy="10336204"/>
          </a:xfrm>
          <a:custGeom>
            <a:avLst/>
            <a:gdLst/>
            <a:ahLst/>
            <a:cxnLst/>
            <a:rect r="r" b="b" t="t" l="l"/>
            <a:pathLst>
              <a:path h="10336204" w="18353398">
                <a:moveTo>
                  <a:pt x="0" y="0"/>
                </a:moveTo>
                <a:lnTo>
                  <a:pt x="18353398" y="0"/>
                </a:lnTo>
                <a:lnTo>
                  <a:pt x="18353398" y="10336204"/>
                </a:lnTo>
                <a:lnTo>
                  <a:pt x="0" y="103362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69" r="-1" b="-917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85800" y="-685800"/>
            <a:ext cx="19774200" cy="11468400"/>
            <a:chOff x="0" y="0"/>
            <a:chExt cx="26365600" cy="152912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365581" cy="15291181"/>
            </a:xfrm>
            <a:custGeom>
              <a:avLst/>
              <a:gdLst/>
              <a:ahLst/>
              <a:cxnLst/>
              <a:rect r="r" b="b" t="t" l="l"/>
              <a:pathLst>
                <a:path h="15291181" w="26365581">
                  <a:moveTo>
                    <a:pt x="0" y="0"/>
                  </a:moveTo>
                  <a:lnTo>
                    <a:pt x="26365581" y="0"/>
                  </a:lnTo>
                  <a:lnTo>
                    <a:pt x="26365581" y="15291181"/>
                  </a:lnTo>
                  <a:lnTo>
                    <a:pt x="0" y="15291181"/>
                  </a:lnTo>
                  <a:close/>
                </a:path>
              </a:pathLst>
            </a:custGeom>
            <a:solidFill>
              <a:srgbClr val="031366">
                <a:alpha val="31373"/>
              </a:srgbClr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714825" y="3338512"/>
            <a:ext cx="16858350" cy="353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19"/>
              </a:lnSpc>
            </a:pPr>
            <a:r>
              <a:rPr lang="en-US" sz="75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Please note:</a:t>
            </a:r>
          </a:p>
          <a:p>
            <a:pPr algn="ctr">
              <a:lnSpc>
                <a:spcPts val="9120"/>
              </a:lnSpc>
            </a:pPr>
            <a:r>
              <a:rPr lang="en-US" b="true" sz="76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You will need your own device to join in on this session.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4931" t="0" r="-2493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500406"/>
            <a:ext cx="8996821" cy="40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Let’s start off with a short quiz game called </a:t>
            </a:r>
            <a:r>
              <a:rPr lang="en-US" sz="3600" u="sng">
                <a:solidFill>
                  <a:srgbClr val="00A29E"/>
                </a:solidFill>
                <a:latin typeface="Poppins"/>
                <a:ea typeface="Poppins"/>
                <a:cs typeface="Poppins"/>
                <a:sym typeface="Poppins"/>
                <a:hlinkClick r:id="rId4" tooltip="https://view.genially.com/66a0819b3b1e79e9a83aafd7"/>
              </a:rPr>
              <a:t>‘Do you know about AI’</a:t>
            </a: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Scan the QR code with your phone, or use the link provided by your facilitator.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Icebreaker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885865" y="3013508"/>
            <a:ext cx="5565112" cy="5271476"/>
            <a:chOff x="0" y="0"/>
            <a:chExt cx="10589425" cy="10030689"/>
          </a:xfrm>
        </p:grpSpPr>
        <p:sp>
          <p:nvSpPr>
            <p:cNvPr name="Freeform 11" id="11" descr="A qr code on a white background  AI-generated content may be incorrect."/>
            <p:cNvSpPr/>
            <p:nvPr/>
          </p:nvSpPr>
          <p:spPr>
            <a:xfrm flipH="false" flipV="false" rot="0">
              <a:off x="0" y="0"/>
              <a:ext cx="10589387" cy="10030714"/>
            </a:xfrm>
            <a:custGeom>
              <a:avLst/>
              <a:gdLst/>
              <a:ahLst/>
              <a:cxnLst/>
              <a:rect r="r" b="b" t="t" l="l"/>
              <a:pathLst>
                <a:path h="10030714" w="10589387">
                  <a:moveTo>
                    <a:pt x="0" y="0"/>
                  </a:moveTo>
                  <a:lnTo>
                    <a:pt x="10589387" y="0"/>
                  </a:lnTo>
                  <a:lnTo>
                    <a:pt x="10589387" y="10030714"/>
                  </a:lnTo>
                  <a:lnTo>
                    <a:pt x="0" y="10030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12" id="12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718" t="-19697" r="-2894" b="-968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18" t="-19697" r="-2894" b="-968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14019" y="3146658"/>
            <a:ext cx="3950970" cy="5635791"/>
            <a:chOff x="0" y="0"/>
            <a:chExt cx="5267960" cy="751438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267960" cy="7514388"/>
            </a:xfrm>
            <a:custGeom>
              <a:avLst/>
              <a:gdLst/>
              <a:ahLst/>
              <a:cxnLst/>
              <a:rect r="r" b="b" t="t" l="l"/>
              <a:pathLst>
                <a:path h="7514388" w="5267960">
                  <a:moveTo>
                    <a:pt x="0" y="182421"/>
                  </a:moveTo>
                  <a:cubicBezTo>
                    <a:pt x="0" y="81694"/>
                    <a:pt x="87757" y="0"/>
                    <a:pt x="195961" y="0"/>
                  </a:cubicBezTo>
                  <a:lnTo>
                    <a:pt x="5071999" y="0"/>
                  </a:lnTo>
                  <a:cubicBezTo>
                    <a:pt x="5180203" y="0"/>
                    <a:pt x="5267960" y="81694"/>
                    <a:pt x="5267960" y="182421"/>
                  </a:cubicBezTo>
                  <a:lnTo>
                    <a:pt x="5267960" y="7331966"/>
                  </a:lnTo>
                  <a:cubicBezTo>
                    <a:pt x="5267960" y="7432694"/>
                    <a:pt x="5180203" y="7514388"/>
                    <a:pt x="5071999" y="7514388"/>
                  </a:cubicBezTo>
                  <a:lnTo>
                    <a:pt x="195961" y="7514388"/>
                  </a:lnTo>
                  <a:cubicBezTo>
                    <a:pt x="87757" y="7514388"/>
                    <a:pt x="0" y="7432694"/>
                    <a:pt x="0" y="7331966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252728" y="3430503"/>
            <a:ext cx="3273552" cy="731520"/>
            <a:chOff x="0" y="0"/>
            <a:chExt cx="4364736" cy="97536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64736" cy="975360"/>
            </a:xfrm>
            <a:custGeom>
              <a:avLst/>
              <a:gdLst/>
              <a:ahLst/>
              <a:cxnLst/>
              <a:rect r="r" b="b" t="t" l="l"/>
              <a:pathLst>
                <a:path h="97536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7195" r="0" b="-3719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4364736" cy="9944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 spc="399">
                  <a:solidFill>
                    <a:srgbClr val="0312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52728" y="6082263"/>
            <a:ext cx="3273552" cy="731520"/>
            <a:chOff x="0" y="0"/>
            <a:chExt cx="4364736" cy="9753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364736" cy="975360"/>
            </a:xfrm>
            <a:custGeom>
              <a:avLst/>
              <a:gdLst/>
              <a:ahLst/>
              <a:cxnLst/>
              <a:rect r="r" b="b" t="t" l="l"/>
              <a:pathLst>
                <a:path h="97536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7195" r="0" b="-37195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4364736" cy="9944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80"/>
                </a:lnSpc>
              </a:pPr>
              <a:r>
                <a:rPr lang="en-US" sz="2900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Microsoft Copilot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52728" y="6905223"/>
            <a:ext cx="3273552" cy="2011680"/>
            <a:chOff x="0" y="0"/>
            <a:chExt cx="4364736" cy="26822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364736" cy="2682240"/>
            </a:xfrm>
            <a:custGeom>
              <a:avLst/>
              <a:gdLst/>
              <a:ahLst/>
              <a:cxnLst/>
              <a:rect r="r" b="b" t="t" l="l"/>
              <a:pathLst>
                <a:path h="268224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8845" t="0" r="-28845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9525"/>
              <a:ext cx="4364736" cy="269176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Productivity inside Word, Excel, Outlook &amp; Teams.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5083683" y="3146658"/>
            <a:ext cx="3950970" cy="5635791"/>
            <a:chOff x="0" y="0"/>
            <a:chExt cx="5267960" cy="751438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267960" cy="7514388"/>
            </a:xfrm>
            <a:custGeom>
              <a:avLst/>
              <a:gdLst/>
              <a:ahLst/>
              <a:cxnLst/>
              <a:rect r="r" b="b" t="t" l="l"/>
              <a:pathLst>
                <a:path h="7514388" w="5267960">
                  <a:moveTo>
                    <a:pt x="0" y="182421"/>
                  </a:moveTo>
                  <a:cubicBezTo>
                    <a:pt x="0" y="81694"/>
                    <a:pt x="87757" y="0"/>
                    <a:pt x="195961" y="0"/>
                  </a:cubicBezTo>
                  <a:lnTo>
                    <a:pt x="5071999" y="0"/>
                  </a:lnTo>
                  <a:cubicBezTo>
                    <a:pt x="5180203" y="0"/>
                    <a:pt x="5267960" y="81694"/>
                    <a:pt x="5267960" y="182421"/>
                  </a:cubicBezTo>
                  <a:lnTo>
                    <a:pt x="5267960" y="7331966"/>
                  </a:lnTo>
                  <a:cubicBezTo>
                    <a:pt x="5267960" y="7432694"/>
                    <a:pt x="5180203" y="7514388"/>
                    <a:pt x="5071999" y="7514388"/>
                  </a:cubicBezTo>
                  <a:lnTo>
                    <a:pt x="195961" y="7514388"/>
                  </a:lnTo>
                  <a:cubicBezTo>
                    <a:pt x="87757" y="7514388"/>
                    <a:pt x="0" y="7432694"/>
                    <a:pt x="0" y="7331966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5422392" y="3430503"/>
            <a:ext cx="3273552" cy="731520"/>
            <a:chOff x="0" y="0"/>
            <a:chExt cx="4364736" cy="97536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364736" cy="975360"/>
            </a:xfrm>
            <a:custGeom>
              <a:avLst/>
              <a:gdLst/>
              <a:ahLst/>
              <a:cxnLst/>
              <a:rect r="r" b="b" t="t" l="l"/>
              <a:pathLst>
                <a:path h="97536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7195" r="0" b="-37195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19050"/>
              <a:ext cx="4364736" cy="9944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 spc="399">
                  <a:solidFill>
                    <a:srgbClr val="0312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422392" y="6082263"/>
            <a:ext cx="3273552" cy="731520"/>
            <a:chOff x="0" y="0"/>
            <a:chExt cx="4364736" cy="97536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364736" cy="975360"/>
            </a:xfrm>
            <a:custGeom>
              <a:avLst/>
              <a:gdLst/>
              <a:ahLst/>
              <a:cxnLst/>
              <a:rect r="r" b="b" t="t" l="l"/>
              <a:pathLst>
                <a:path h="97536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7195" r="0" b="-37195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4364736" cy="9944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80"/>
                </a:lnSpc>
              </a:pPr>
              <a:r>
                <a:rPr lang="en-US" sz="2900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ChatGPT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5422392" y="6905223"/>
            <a:ext cx="3273552" cy="2011680"/>
            <a:chOff x="0" y="0"/>
            <a:chExt cx="4364736" cy="268224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364736" cy="2682240"/>
            </a:xfrm>
            <a:custGeom>
              <a:avLst/>
              <a:gdLst/>
              <a:ahLst/>
              <a:cxnLst/>
              <a:rect r="r" b="b" t="t" l="l"/>
              <a:pathLst>
                <a:path h="268224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8845" t="0" r="-28845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9525"/>
              <a:ext cx="4364736" cy="269176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Creative, flexible - great for everyday tasks.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253347" y="3146658"/>
            <a:ext cx="3950970" cy="5635791"/>
            <a:chOff x="0" y="0"/>
            <a:chExt cx="5267960" cy="751438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5267960" cy="7514388"/>
            </a:xfrm>
            <a:custGeom>
              <a:avLst/>
              <a:gdLst/>
              <a:ahLst/>
              <a:cxnLst/>
              <a:rect r="r" b="b" t="t" l="l"/>
              <a:pathLst>
                <a:path h="7514388" w="5267960">
                  <a:moveTo>
                    <a:pt x="0" y="182421"/>
                  </a:moveTo>
                  <a:cubicBezTo>
                    <a:pt x="0" y="81694"/>
                    <a:pt x="87757" y="0"/>
                    <a:pt x="195961" y="0"/>
                  </a:cubicBezTo>
                  <a:lnTo>
                    <a:pt x="5071999" y="0"/>
                  </a:lnTo>
                  <a:cubicBezTo>
                    <a:pt x="5180203" y="0"/>
                    <a:pt x="5267960" y="81694"/>
                    <a:pt x="5267960" y="182421"/>
                  </a:cubicBezTo>
                  <a:lnTo>
                    <a:pt x="5267960" y="7331966"/>
                  </a:lnTo>
                  <a:cubicBezTo>
                    <a:pt x="5267960" y="7432694"/>
                    <a:pt x="5180203" y="7514388"/>
                    <a:pt x="5071999" y="7514388"/>
                  </a:cubicBezTo>
                  <a:lnTo>
                    <a:pt x="195961" y="7514388"/>
                  </a:lnTo>
                  <a:cubicBezTo>
                    <a:pt x="87757" y="7514388"/>
                    <a:pt x="0" y="7432694"/>
                    <a:pt x="0" y="7331966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9592056" y="3430503"/>
            <a:ext cx="3273552" cy="731520"/>
            <a:chOff x="0" y="0"/>
            <a:chExt cx="4364736" cy="97536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4364736" cy="975360"/>
            </a:xfrm>
            <a:custGeom>
              <a:avLst/>
              <a:gdLst/>
              <a:ahLst/>
              <a:cxnLst/>
              <a:rect r="r" b="b" t="t" l="l"/>
              <a:pathLst>
                <a:path h="97536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7195" r="0" b="-37195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9050"/>
              <a:ext cx="4364736" cy="9944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 spc="399">
                  <a:solidFill>
                    <a:srgbClr val="0312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9592056" y="6082263"/>
            <a:ext cx="3273552" cy="731520"/>
            <a:chOff x="0" y="0"/>
            <a:chExt cx="4364736" cy="97536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364736" cy="975360"/>
            </a:xfrm>
            <a:custGeom>
              <a:avLst/>
              <a:gdLst/>
              <a:ahLst/>
              <a:cxnLst/>
              <a:rect r="r" b="b" t="t" l="l"/>
              <a:pathLst>
                <a:path h="97536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7195" r="0" b="-37195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19050"/>
              <a:ext cx="4364736" cy="9944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80"/>
                </a:lnSpc>
              </a:pPr>
              <a:r>
                <a:rPr lang="en-US" sz="2900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Claude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9592056" y="6905223"/>
            <a:ext cx="3273552" cy="2011680"/>
            <a:chOff x="0" y="0"/>
            <a:chExt cx="4364736" cy="26822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364736" cy="2682240"/>
            </a:xfrm>
            <a:custGeom>
              <a:avLst/>
              <a:gdLst/>
              <a:ahLst/>
              <a:cxnLst/>
              <a:rect r="r" b="b" t="t" l="l"/>
              <a:pathLst>
                <a:path h="268224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8845" t="0" r="-28845" b="0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"/>
              <a:ext cx="4364736" cy="269176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Long-text specialist for research and reports.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3423011" y="3146658"/>
            <a:ext cx="3950970" cy="5635791"/>
            <a:chOff x="0" y="0"/>
            <a:chExt cx="5267960" cy="7514388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5267960" cy="7514388"/>
            </a:xfrm>
            <a:custGeom>
              <a:avLst/>
              <a:gdLst/>
              <a:ahLst/>
              <a:cxnLst/>
              <a:rect r="r" b="b" t="t" l="l"/>
              <a:pathLst>
                <a:path h="7514388" w="5267960">
                  <a:moveTo>
                    <a:pt x="0" y="182421"/>
                  </a:moveTo>
                  <a:cubicBezTo>
                    <a:pt x="0" y="81694"/>
                    <a:pt x="87757" y="0"/>
                    <a:pt x="195961" y="0"/>
                  </a:cubicBezTo>
                  <a:lnTo>
                    <a:pt x="5071999" y="0"/>
                  </a:lnTo>
                  <a:cubicBezTo>
                    <a:pt x="5180203" y="0"/>
                    <a:pt x="5267960" y="81694"/>
                    <a:pt x="5267960" y="182421"/>
                  </a:cubicBezTo>
                  <a:lnTo>
                    <a:pt x="5267960" y="7331966"/>
                  </a:lnTo>
                  <a:cubicBezTo>
                    <a:pt x="5267960" y="7432694"/>
                    <a:pt x="5180203" y="7514388"/>
                    <a:pt x="5071999" y="7514388"/>
                  </a:cubicBezTo>
                  <a:lnTo>
                    <a:pt x="195961" y="7514388"/>
                  </a:lnTo>
                  <a:cubicBezTo>
                    <a:pt x="87757" y="7514388"/>
                    <a:pt x="0" y="7432694"/>
                    <a:pt x="0" y="7331966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3761720" y="3430503"/>
            <a:ext cx="3273552" cy="731520"/>
            <a:chOff x="0" y="0"/>
            <a:chExt cx="4364736" cy="97536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4364736" cy="975360"/>
            </a:xfrm>
            <a:custGeom>
              <a:avLst/>
              <a:gdLst/>
              <a:ahLst/>
              <a:cxnLst/>
              <a:rect r="r" b="b" t="t" l="l"/>
              <a:pathLst>
                <a:path h="97536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7195" r="0" b="-37195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19050"/>
              <a:ext cx="4364736" cy="9944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120"/>
                </a:lnSpc>
              </a:pPr>
              <a:r>
                <a:rPr lang="en-US" b="true" sz="2600" spc="399">
                  <a:solidFill>
                    <a:srgbClr val="0312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4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3761720" y="6082263"/>
            <a:ext cx="3273552" cy="731520"/>
            <a:chOff x="0" y="0"/>
            <a:chExt cx="4364736" cy="97536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4364736" cy="975360"/>
            </a:xfrm>
            <a:custGeom>
              <a:avLst/>
              <a:gdLst/>
              <a:ahLst/>
              <a:cxnLst/>
              <a:rect r="r" b="b" t="t" l="l"/>
              <a:pathLst>
                <a:path h="97536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7195" r="0" b="-37195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19050"/>
              <a:ext cx="4364736" cy="9944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80"/>
                </a:lnSpc>
              </a:pPr>
              <a:r>
                <a:rPr lang="en-US" sz="2900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Perplexity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3761720" y="6905223"/>
            <a:ext cx="3273552" cy="2011680"/>
            <a:chOff x="0" y="0"/>
            <a:chExt cx="4364736" cy="268224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4364736" cy="2682240"/>
            </a:xfrm>
            <a:custGeom>
              <a:avLst/>
              <a:gdLst/>
              <a:ahLst/>
              <a:cxnLst/>
              <a:rect r="r" b="b" t="t" l="l"/>
              <a:pathLst>
                <a:path h="2682240" w="4364736">
                  <a:moveTo>
                    <a:pt x="0" y="0"/>
                  </a:moveTo>
                  <a:lnTo>
                    <a:pt x="4364736" y="0"/>
                  </a:lnTo>
                  <a:lnTo>
                    <a:pt x="4364736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8845" t="0" r="-28845" b="0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9525"/>
              <a:ext cx="4364736" cy="2691765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>
                <a:lnSpc>
                  <a:spcPts val="2760"/>
                </a:lnSpc>
              </a:pPr>
              <a:r>
                <a:rPr lang="en-US" sz="2300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Sourced answers with verifiable citations.</a:t>
              </a:r>
            </a:p>
          </p:txBody>
        </p:sp>
      </p:grpSp>
      <p:sp>
        <p:nvSpPr>
          <p:cNvPr name="TextBox 51" id="51"/>
          <p:cNvSpPr txBox="true"/>
          <p:nvPr/>
        </p:nvSpPr>
        <p:spPr>
          <a:xfrm rot="0">
            <a:off x="1028700" y="2145880"/>
            <a:ext cx="16230600" cy="61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Each tool has its strengths - by the end of today, you’ll know which to reach for and when.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Meet the four platforms</a:t>
            </a:r>
          </a:p>
        </p:txBody>
      </p:sp>
      <p:grpSp>
        <p:nvGrpSpPr>
          <p:cNvPr name="Group 53" id="53"/>
          <p:cNvGrpSpPr/>
          <p:nvPr/>
        </p:nvGrpSpPr>
        <p:grpSpPr>
          <a:xfrm rot="0">
            <a:off x="1264663" y="4266597"/>
            <a:ext cx="3249682" cy="1528211"/>
            <a:chOff x="0" y="0"/>
            <a:chExt cx="891200" cy="4191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91200" cy="419100"/>
            </a:xfrm>
            <a:custGeom>
              <a:avLst/>
              <a:gdLst/>
              <a:ahLst/>
              <a:cxnLst/>
              <a:rect r="r" b="b" t="t" l="l"/>
              <a:pathLst>
                <a:path h="419100" w="891200">
                  <a:moveTo>
                    <a:pt x="46531" y="0"/>
                  </a:moveTo>
                  <a:lnTo>
                    <a:pt x="844670" y="0"/>
                  </a:lnTo>
                  <a:cubicBezTo>
                    <a:pt x="857010" y="0"/>
                    <a:pt x="868845" y="4902"/>
                    <a:pt x="877572" y="13628"/>
                  </a:cubicBezTo>
                  <a:cubicBezTo>
                    <a:pt x="886298" y="22355"/>
                    <a:pt x="891200" y="34190"/>
                    <a:pt x="891200" y="46531"/>
                  </a:cubicBezTo>
                  <a:lnTo>
                    <a:pt x="891200" y="372569"/>
                  </a:lnTo>
                  <a:cubicBezTo>
                    <a:pt x="891200" y="384910"/>
                    <a:pt x="886298" y="396745"/>
                    <a:pt x="877572" y="405472"/>
                  </a:cubicBezTo>
                  <a:cubicBezTo>
                    <a:pt x="868845" y="414198"/>
                    <a:pt x="857010" y="419100"/>
                    <a:pt x="844670" y="419100"/>
                  </a:cubicBezTo>
                  <a:lnTo>
                    <a:pt x="46531" y="419100"/>
                  </a:lnTo>
                  <a:cubicBezTo>
                    <a:pt x="34190" y="419100"/>
                    <a:pt x="22355" y="414198"/>
                    <a:pt x="13628" y="405472"/>
                  </a:cubicBezTo>
                  <a:cubicBezTo>
                    <a:pt x="4902" y="396745"/>
                    <a:pt x="0" y="384910"/>
                    <a:pt x="0" y="372569"/>
                  </a:cubicBezTo>
                  <a:lnTo>
                    <a:pt x="0" y="46531"/>
                  </a:lnTo>
                  <a:cubicBezTo>
                    <a:pt x="0" y="34190"/>
                    <a:pt x="4902" y="22355"/>
                    <a:pt x="13628" y="13628"/>
                  </a:cubicBezTo>
                  <a:cubicBezTo>
                    <a:pt x="22355" y="4902"/>
                    <a:pt x="34190" y="0"/>
                    <a:pt x="46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57150"/>
              <a:ext cx="891200" cy="476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sp>
        <p:nvSpPr>
          <p:cNvPr name="Freeform 56" id="56" descr="logos/copilot.png"/>
          <p:cNvSpPr/>
          <p:nvPr/>
        </p:nvSpPr>
        <p:spPr>
          <a:xfrm flipH="false" flipV="false" rot="0">
            <a:off x="1517181" y="4677521"/>
            <a:ext cx="2744646" cy="706365"/>
          </a:xfrm>
          <a:custGeom>
            <a:avLst/>
            <a:gdLst/>
            <a:ahLst/>
            <a:cxnLst/>
            <a:rect r="r" b="b" t="t" l="l"/>
            <a:pathLst>
              <a:path h="706365" w="2744646">
                <a:moveTo>
                  <a:pt x="0" y="0"/>
                </a:moveTo>
                <a:lnTo>
                  <a:pt x="2744646" y="0"/>
                </a:lnTo>
                <a:lnTo>
                  <a:pt x="2744646" y="706364"/>
                </a:lnTo>
                <a:lnTo>
                  <a:pt x="0" y="7063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7" id="57"/>
          <p:cNvGrpSpPr/>
          <p:nvPr/>
        </p:nvGrpSpPr>
        <p:grpSpPr>
          <a:xfrm rot="0">
            <a:off x="5422392" y="4266597"/>
            <a:ext cx="3249682" cy="1528211"/>
            <a:chOff x="0" y="0"/>
            <a:chExt cx="891200" cy="419100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891200" cy="419100"/>
            </a:xfrm>
            <a:custGeom>
              <a:avLst/>
              <a:gdLst/>
              <a:ahLst/>
              <a:cxnLst/>
              <a:rect r="r" b="b" t="t" l="l"/>
              <a:pathLst>
                <a:path h="419100" w="891200">
                  <a:moveTo>
                    <a:pt x="46531" y="0"/>
                  </a:moveTo>
                  <a:lnTo>
                    <a:pt x="844670" y="0"/>
                  </a:lnTo>
                  <a:cubicBezTo>
                    <a:pt x="857010" y="0"/>
                    <a:pt x="868845" y="4902"/>
                    <a:pt x="877572" y="13628"/>
                  </a:cubicBezTo>
                  <a:cubicBezTo>
                    <a:pt x="886298" y="22355"/>
                    <a:pt x="891200" y="34190"/>
                    <a:pt x="891200" y="46531"/>
                  </a:cubicBezTo>
                  <a:lnTo>
                    <a:pt x="891200" y="372569"/>
                  </a:lnTo>
                  <a:cubicBezTo>
                    <a:pt x="891200" y="384910"/>
                    <a:pt x="886298" y="396745"/>
                    <a:pt x="877572" y="405472"/>
                  </a:cubicBezTo>
                  <a:cubicBezTo>
                    <a:pt x="868845" y="414198"/>
                    <a:pt x="857010" y="419100"/>
                    <a:pt x="844670" y="419100"/>
                  </a:cubicBezTo>
                  <a:lnTo>
                    <a:pt x="46531" y="419100"/>
                  </a:lnTo>
                  <a:cubicBezTo>
                    <a:pt x="34190" y="419100"/>
                    <a:pt x="22355" y="414198"/>
                    <a:pt x="13628" y="405472"/>
                  </a:cubicBezTo>
                  <a:cubicBezTo>
                    <a:pt x="4902" y="396745"/>
                    <a:pt x="0" y="384910"/>
                    <a:pt x="0" y="372569"/>
                  </a:cubicBezTo>
                  <a:lnTo>
                    <a:pt x="0" y="46531"/>
                  </a:lnTo>
                  <a:cubicBezTo>
                    <a:pt x="0" y="34190"/>
                    <a:pt x="4902" y="22355"/>
                    <a:pt x="13628" y="13628"/>
                  </a:cubicBezTo>
                  <a:cubicBezTo>
                    <a:pt x="22355" y="4902"/>
                    <a:pt x="34190" y="0"/>
                    <a:pt x="46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57150"/>
              <a:ext cx="891200" cy="476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sp>
        <p:nvSpPr>
          <p:cNvPr name="Freeform 60" id="60" descr="logos/chatgpt.png"/>
          <p:cNvSpPr/>
          <p:nvPr/>
        </p:nvSpPr>
        <p:spPr>
          <a:xfrm flipH="false" flipV="false" rot="0">
            <a:off x="6385025" y="4401227"/>
            <a:ext cx="1324416" cy="1258952"/>
          </a:xfrm>
          <a:custGeom>
            <a:avLst/>
            <a:gdLst/>
            <a:ahLst/>
            <a:cxnLst/>
            <a:rect r="r" b="b" t="t" l="l"/>
            <a:pathLst>
              <a:path h="1258952" w="1324416">
                <a:moveTo>
                  <a:pt x="0" y="0"/>
                </a:moveTo>
                <a:lnTo>
                  <a:pt x="1324416" y="0"/>
                </a:lnTo>
                <a:lnTo>
                  <a:pt x="1324416" y="1258952"/>
                </a:lnTo>
                <a:lnTo>
                  <a:pt x="0" y="12589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61" id="61"/>
          <p:cNvGrpSpPr/>
          <p:nvPr/>
        </p:nvGrpSpPr>
        <p:grpSpPr>
          <a:xfrm rot="0">
            <a:off x="9603991" y="4266597"/>
            <a:ext cx="3249682" cy="1528211"/>
            <a:chOff x="0" y="0"/>
            <a:chExt cx="891200" cy="41910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91200" cy="419100"/>
            </a:xfrm>
            <a:custGeom>
              <a:avLst/>
              <a:gdLst/>
              <a:ahLst/>
              <a:cxnLst/>
              <a:rect r="r" b="b" t="t" l="l"/>
              <a:pathLst>
                <a:path h="419100" w="891200">
                  <a:moveTo>
                    <a:pt x="46531" y="0"/>
                  </a:moveTo>
                  <a:lnTo>
                    <a:pt x="844670" y="0"/>
                  </a:lnTo>
                  <a:cubicBezTo>
                    <a:pt x="857010" y="0"/>
                    <a:pt x="868845" y="4902"/>
                    <a:pt x="877572" y="13628"/>
                  </a:cubicBezTo>
                  <a:cubicBezTo>
                    <a:pt x="886298" y="22355"/>
                    <a:pt x="891200" y="34190"/>
                    <a:pt x="891200" y="46531"/>
                  </a:cubicBezTo>
                  <a:lnTo>
                    <a:pt x="891200" y="372569"/>
                  </a:lnTo>
                  <a:cubicBezTo>
                    <a:pt x="891200" y="384910"/>
                    <a:pt x="886298" y="396745"/>
                    <a:pt x="877572" y="405472"/>
                  </a:cubicBezTo>
                  <a:cubicBezTo>
                    <a:pt x="868845" y="414198"/>
                    <a:pt x="857010" y="419100"/>
                    <a:pt x="844670" y="419100"/>
                  </a:cubicBezTo>
                  <a:lnTo>
                    <a:pt x="46531" y="419100"/>
                  </a:lnTo>
                  <a:cubicBezTo>
                    <a:pt x="34190" y="419100"/>
                    <a:pt x="22355" y="414198"/>
                    <a:pt x="13628" y="405472"/>
                  </a:cubicBezTo>
                  <a:cubicBezTo>
                    <a:pt x="4902" y="396745"/>
                    <a:pt x="0" y="384910"/>
                    <a:pt x="0" y="372569"/>
                  </a:cubicBezTo>
                  <a:lnTo>
                    <a:pt x="0" y="46531"/>
                  </a:lnTo>
                  <a:cubicBezTo>
                    <a:pt x="0" y="34190"/>
                    <a:pt x="4902" y="22355"/>
                    <a:pt x="13628" y="13628"/>
                  </a:cubicBezTo>
                  <a:cubicBezTo>
                    <a:pt x="22355" y="4902"/>
                    <a:pt x="34190" y="0"/>
                    <a:pt x="46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57150"/>
              <a:ext cx="891200" cy="476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sp>
        <p:nvSpPr>
          <p:cNvPr name="Freeform 64" id="64" descr="logos/claude.png"/>
          <p:cNvSpPr/>
          <p:nvPr/>
        </p:nvSpPr>
        <p:spPr>
          <a:xfrm flipH="false" flipV="false" rot="0">
            <a:off x="9843073" y="4732464"/>
            <a:ext cx="2771518" cy="596479"/>
          </a:xfrm>
          <a:custGeom>
            <a:avLst/>
            <a:gdLst/>
            <a:ahLst/>
            <a:cxnLst/>
            <a:rect r="r" b="b" t="t" l="l"/>
            <a:pathLst>
              <a:path h="596479" w="2771518">
                <a:moveTo>
                  <a:pt x="0" y="0"/>
                </a:moveTo>
                <a:lnTo>
                  <a:pt x="2771518" y="0"/>
                </a:lnTo>
                <a:lnTo>
                  <a:pt x="2771518" y="596478"/>
                </a:lnTo>
                <a:lnTo>
                  <a:pt x="0" y="5964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65" id="65"/>
          <p:cNvGrpSpPr/>
          <p:nvPr/>
        </p:nvGrpSpPr>
        <p:grpSpPr>
          <a:xfrm rot="0">
            <a:off x="13785590" y="4266597"/>
            <a:ext cx="3249682" cy="1528211"/>
            <a:chOff x="0" y="0"/>
            <a:chExt cx="891200" cy="419100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891200" cy="419100"/>
            </a:xfrm>
            <a:custGeom>
              <a:avLst/>
              <a:gdLst/>
              <a:ahLst/>
              <a:cxnLst/>
              <a:rect r="r" b="b" t="t" l="l"/>
              <a:pathLst>
                <a:path h="419100" w="891200">
                  <a:moveTo>
                    <a:pt x="46531" y="0"/>
                  </a:moveTo>
                  <a:lnTo>
                    <a:pt x="844670" y="0"/>
                  </a:lnTo>
                  <a:cubicBezTo>
                    <a:pt x="857010" y="0"/>
                    <a:pt x="868845" y="4902"/>
                    <a:pt x="877572" y="13628"/>
                  </a:cubicBezTo>
                  <a:cubicBezTo>
                    <a:pt x="886298" y="22355"/>
                    <a:pt x="891200" y="34190"/>
                    <a:pt x="891200" y="46531"/>
                  </a:cubicBezTo>
                  <a:lnTo>
                    <a:pt x="891200" y="372569"/>
                  </a:lnTo>
                  <a:cubicBezTo>
                    <a:pt x="891200" y="384910"/>
                    <a:pt x="886298" y="396745"/>
                    <a:pt x="877572" y="405472"/>
                  </a:cubicBezTo>
                  <a:cubicBezTo>
                    <a:pt x="868845" y="414198"/>
                    <a:pt x="857010" y="419100"/>
                    <a:pt x="844670" y="419100"/>
                  </a:cubicBezTo>
                  <a:lnTo>
                    <a:pt x="46531" y="419100"/>
                  </a:lnTo>
                  <a:cubicBezTo>
                    <a:pt x="34190" y="419100"/>
                    <a:pt x="22355" y="414198"/>
                    <a:pt x="13628" y="405472"/>
                  </a:cubicBezTo>
                  <a:cubicBezTo>
                    <a:pt x="4902" y="396745"/>
                    <a:pt x="0" y="384910"/>
                    <a:pt x="0" y="372569"/>
                  </a:cubicBezTo>
                  <a:lnTo>
                    <a:pt x="0" y="46531"/>
                  </a:lnTo>
                  <a:cubicBezTo>
                    <a:pt x="0" y="34190"/>
                    <a:pt x="4902" y="22355"/>
                    <a:pt x="13628" y="13628"/>
                  </a:cubicBezTo>
                  <a:cubicBezTo>
                    <a:pt x="22355" y="4902"/>
                    <a:pt x="34190" y="0"/>
                    <a:pt x="46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7" id="67"/>
            <p:cNvSpPr txBox="true"/>
            <p:nvPr/>
          </p:nvSpPr>
          <p:spPr>
            <a:xfrm>
              <a:off x="0" y="-57150"/>
              <a:ext cx="891200" cy="476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sp>
        <p:nvSpPr>
          <p:cNvPr name="Freeform 68" id="68" descr="logos/perplexity.png"/>
          <p:cNvSpPr/>
          <p:nvPr/>
        </p:nvSpPr>
        <p:spPr>
          <a:xfrm flipH="false" flipV="false" rot="0">
            <a:off x="13933621" y="4677521"/>
            <a:ext cx="2929750" cy="722352"/>
          </a:xfrm>
          <a:custGeom>
            <a:avLst/>
            <a:gdLst/>
            <a:ahLst/>
            <a:cxnLst/>
            <a:rect r="r" b="b" t="t" l="l"/>
            <a:pathLst>
              <a:path h="722352" w="2929750">
                <a:moveTo>
                  <a:pt x="0" y="0"/>
                </a:moveTo>
                <a:lnTo>
                  <a:pt x="2929750" y="0"/>
                </a:lnTo>
                <a:lnTo>
                  <a:pt x="2929750" y="722352"/>
                </a:lnTo>
                <a:lnTo>
                  <a:pt x="0" y="7223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Microsoft Copilot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5046" t="0" r="-25046" b="0"/>
              </a:stretch>
            </a:blipFill>
          </p:spPr>
        </p:sp>
      </p:grpSp>
      <p:sp>
        <p:nvSpPr>
          <p:cNvPr name="Freeform 8" id="8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18" t="-19697" r="-2894" b="-968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Built into Microsoft 365 e.g. Word, Excel, Outlook, Teams.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Helps with writing, summarising, planning and organising.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Best for productivity and work-related tasks.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Microsoft Copilot overview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 descr="logos/libraries-sa-clean.png"/>
          <p:cNvSpPr/>
          <p:nvPr/>
        </p:nvSpPr>
        <p:spPr>
          <a:xfrm flipH="false" flipV="false" rot="0">
            <a:off x="521175" y="9348179"/>
            <a:ext cx="1702702" cy="605357"/>
          </a:xfrm>
          <a:custGeom>
            <a:avLst/>
            <a:gdLst/>
            <a:ahLst/>
            <a:cxnLst/>
            <a:rect r="r" b="b" t="t" l="l"/>
            <a:pathLst>
              <a:path h="605357" w="1702702">
                <a:moveTo>
                  <a:pt x="0" y="0"/>
                </a:moveTo>
                <a:lnTo>
                  <a:pt x="1702702" y="0"/>
                </a:lnTo>
                <a:lnTo>
                  <a:pt x="1702702" y="605358"/>
                </a:lnTo>
                <a:lnTo>
                  <a:pt x="0" y="60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18" t="-19697" r="-2894" b="-968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04875" y="2889534"/>
            <a:ext cx="7882890" cy="5310447"/>
            <a:chOff x="0" y="0"/>
            <a:chExt cx="10510520" cy="708059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510520" cy="7080596"/>
            </a:xfrm>
            <a:custGeom>
              <a:avLst/>
              <a:gdLst/>
              <a:ahLst/>
              <a:cxnLst/>
              <a:rect r="r" b="b" t="t" l="l"/>
              <a:pathLst>
                <a:path h="7080596" w="10510520">
                  <a:moveTo>
                    <a:pt x="0" y="171668"/>
                  </a:moveTo>
                  <a:cubicBezTo>
                    <a:pt x="0" y="76866"/>
                    <a:pt x="87630" y="0"/>
                    <a:pt x="195707" y="0"/>
                  </a:cubicBezTo>
                  <a:lnTo>
                    <a:pt x="10314813" y="0"/>
                  </a:lnTo>
                  <a:cubicBezTo>
                    <a:pt x="10422890" y="0"/>
                    <a:pt x="10510520" y="76866"/>
                    <a:pt x="10510520" y="171668"/>
                  </a:cubicBezTo>
                  <a:lnTo>
                    <a:pt x="10510520" y="6908929"/>
                  </a:lnTo>
                  <a:cubicBezTo>
                    <a:pt x="10510520" y="7003730"/>
                    <a:pt x="10422890" y="7080596"/>
                    <a:pt x="10314813" y="7080596"/>
                  </a:cubicBezTo>
                  <a:lnTo>
                    <a:pt x="195707" y="7080596"/>
                  </a:lnTo>
                  <a:cubicBezTo>
                    <a:pt x="87630" y="7080596"/>
                    <a:pt x="0" y="7003730"/>
                    <a:pt x="0" y="6908929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01703" y="2886362"/>
            <a:ext cx="7889243" cy="939803"/>
            <a:chOff x="0" y="0"/>
            <a:chExt cx="10518991" cy="125307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519029" cy="1253109"/>
            </a:xfrm>
            <a:custGeom>
              <a:avLst/>
              <a:gdLst/>
              <a:ahLst/>
              <a:cxnLst/>
              <a:rect r="r" b="b" t="t" l="l"/>
              <a:pathLst>
                <a:path h="1253109" w="10519029">
                  <a:moveTo>
                    <a:pt x="0" y="0"/>
                  </a:moveTo>
                  <a:lnTo>
                    <a:pt x="10519029" y="0"/>
                  </a:lnTo>
                  <a:lnTo>
                    <a:pt x="10519029" y="1253109"/>
                  </a:lnTo>
                  <a:lnTo>
                    <a:pt x="0" y="1253109"/>
                  </a:lnTo>
                  <a:close/>
                </a:path>
              </a:pathLst>
            </a:custGeom>
            <a:solidFill>
              <a:srgbClr val="031266"/>
            </a:solidFill>
            <a:ln w="25400" cap="sq">
              <a:solidFill>
                <a:srgbClr val="031266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371600" y="4087779"/>
            <a:ext cx="6949440" cy="1092556"/>
            <a:chOff x="0" y="0"/>
            <a:chExt cx="9265920" cy="145674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265920" cy="1456741"/>
            </a:xfrm>
            <a:custGeom>
              <a:avLst/>
              <a:gdLst/>
              <a:ahLst/>
              <a:cxnLst/>
              <a:rect r="r" b="b" t="t" l="l"/>
              <a:pathLst>
                <a:path h="1456741" w="9265920">
                  <a:moveTo>
                    <a:pt x="0" y="0"/>
                  </a:moveTo>
                  <a:lnTo>
                    <a:pt x="9265920" y="0"/>
                  </a:lnTo>
                  <a:lnTo>
                    <a:pt x="9265920" y="1456741"/>
                  </a:lnTo>
                  <a:lnTo>
                    <a:pt x="0" y="145674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82092" r="0" b="-65785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9265920" cy="149484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280"/>
                </a:lnSpc>
              </a:pPr>
              <a:r>
                <a:rPr lang="en-US" sz="4400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Full Copilot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463040" y="5276499"/>
            <a:ext cx="6858000" cy="2546682"/>
            <a:chOff x="0" y="0"/>
            <a:chExt cx="9144000" cy="339557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144000" cy="3395576"/>
            </a:xfrm>
            <a:custGeom>
              <a:avLst/>
              <a:gdLst/>
              <a:ahLst/>
              <a:cxnLst/>
              <a:rect r="r" b="b" t="t" l="l"/>
              <a:pathLst>
                <a:path h="3395576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3395576"/>
                  </a:lnTo>
                  <a:lnTo>
                    <a:pt x="0" y="339557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13296" t="0" r="-13296" b="-3285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9144000" cy="3414626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 marL="539750" indent="-269875" lvl="1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Go to office.com and sign in.</a:t>
              </a:r>
            </a:p>
            <a:p>
              <a:pPr algn="l" marL="539750" indent="-269875" lvl="1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Open Word, Excel, Outlook or Teams.</a:t>
              </a:r>
            </a:p>
            <a:p>
              <a:pPr algn="l" marL="539750" indent="-269875" lvl="1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Click the Copilot icon in the ribbon or sidebar.</a:t>
              </a:r>
            </a:p>
            <a:p>
              <a:pPr algn="l" marL="539750" indent="-269875" lvl="1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Type your prompt - e.g. 'create a project plan'.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500235" y="2889534"/>
            <a:ext cx="7882890" cy="5310447"/>
            <a:chOff x="0" y="0"/>
            <a:chExt cx="10510520" cy="708059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510520" cy="7080596"/>
            </a:xfrm>
            <a:custGeom>
              <a:avLst/>
              <a:gdLst/>
              <a:ahLst/>
              <a:cxnLst/>
              <a:rect r="r" b="b" t="t" l="l"/>
              <a:pathLst>
                <a:path h="7080596" w="10510520">
                  <a:moveTo>
                    <a:pt x="0" y="171668"/>
                  </a:moveTo>
                  <a:cubicBezTo>
                    <a:pt x="0" y="76866"/>
                    <a:pt x="87630" y="0"/>
                    <a:pt x="195707" y="0"/>
                  </a:cubicBezTo>
                  <a:lnTo>
                    <a:pt x="10314813" y="0"/>
                  </a:lnTo>
                  <a:cubicBezTo>
                    <a:pt x="10422890" y="0"/>
                    <a:pt x="10510520" y="76866"/>
                    <a:pt x="10510520" y="171668"/>
                  </a:cubicBezTo>
                  <a:lnTo>
                    <a:pt x="10510520" y="6908929"/>
                  </a:lnTo>
                  <a:cubicBezTo>
                    <a:pt x="10510520" y="7003730"/>
                    <a:pt x="10422890" y="7080596"/>
                    <a:pt x="10314813" y="7080596"/>
                  </a:cubicBezTo>
                  <a:lnTo>
                    <a:pt x="195707" y="7080596"/>
                  </a:lnTo>
                  <a:cubicBezTo>
                    <a:pt x="87630" y="7080596"/>
                    <a:pt x="0" y="7003730"/>
                    <a:pt x="0" y="6908929"/>
                  </a:cubicBezTo>
                  <a:close/>
                </a:path>
              </a:pathLst>
            </a:custGeom>
            <a:solidFill>
              <a:srgbClr val="E8EEF7"/>
            </a:solidFill>
            <a:ln w="19050" cap="sq">
              <a:solidFill>
                <a:srgbClr val="C9D6E8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9497063" y="2886362"/>
            <a:ext cx="7889243" cy="939803"/>
            <a:chOff x="0" y="0"/>
            <a:chExt cx="10518991" cy="125307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519029" cy="1253109"/>
            </a:xfrm>
            <a:custGeom>
              <a:avLst/>
              <a:gdLst/>
              <a:ahLst/>
              <a:cxnLst/>
              <a:rect r="r" b="b" t="t" l="l"/>
              <a:pathLst>
                <a:path h="1253109" w="10519029">
                  <a:moveTo>
                    <a:pt x="0" y="0"/>
                  </a:moveTo>
                  <a:lnTo>
                    <a:pt x="10519029" y="0"/>
                  </a:lnTo>
                  <a:lnTo>
                    <a:pt x="10519029" y="1253109"/>
                  </a:lnTo>
                  <a:lnTo>
                    <a:pt x="0" y="1253109"/>
                  </a:lnTo>
                  <a:close/>
                </a:path>
              </a:pathLst>
            </a:custGeom>
            <a:solidFill>
              <a:srgbClr val="031266"/>
            </a:solidFill>
            <a:ln w="25400" cap="sq">
              <a:solidFill>
                <a:srgbClr val="031266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9966960" y="4087779"/>
            <a:ext cx="6949440" cy="1092556"/>
            <a:chOff x="0" y="0"/>
            <a:chExt cx="9265920" cy="145674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9265920" cy="1456741"/>
            </a:xfrm>
            <a:custGeom>
              <a:avLst/>
              <a:gdLst/>
              <a:ahLst/>
              <a:cxnLst/>
              <a:rect r="r" b="b" t="t" l="l"/>
              <a:pathLst>
                <a:path h="1456741" w="9265920">
                  <a:moveTo>
                    <a:pt x="0" y="0"/>
                  </a:moveTo>
                  <a:lnTo>
                    <a:pt x="9265920" y="0"/>
                  </a:lnTo>
                  <a:lnTo>
                    <a:pt x="9265920" y="1456741"/>
                  </a:lnTo>
                  <a:lnTo>
                    <a:pt x="0" y="145674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82092" r="0" b="-65785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9265920" cy="149484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280"/>
                </a:lnSpc>
              </a:pPr>
              <a:r>
                <a:rPr lang="en-US" sz="4400" b="true">
                  <a:solidFill>
                    <a:srgbClr val="0F294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Free Copilot in browser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058400" y="5276499"/>
            <a:ext cx="6858000" cy="2546682"/>
            <a:chOff x="0" y="0"/>
            <a:chExt cx="9144000" cy="339557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144000" cy="3395576"/>
            </a:xfrm>
            <a:custGeom>
              <a:avLst/>
              <a:gdLst/>
              <a:ahLst/>
              <a:cxnLst/>
              <a:rect r="r" b="b" t="t" l="l"/>
              <a:pathLst>
                <a:path h="3395576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3395576"/>
                  </a:lnTo>
                  <a:lnTo>
                    <a:pt x="0" y="339557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13296" t="0" r="-13296" b="-3285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9144000" cy="3414626"/>
            </a:xfrm>
            <a:prstGeom prst="rect">
              <a:avLst/>
            </a:prstGeom>
          </p:spPr>
          <p:txBody>
            <a:bodyPr anchor="t" rtlCol="false" tIns="0" lIns="0" bIns="0" rIns="0"/>
            <a:lstStyle/>
            <a:p>
              <a:pPr algn="l" marL="539750" indent="-269875" lvl="1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Open browser, or visit a search engine.</a:t>
              </a:r>
            </a:p>
            <a:p>
              <a:pPr algn="l" marL="539750" indent="-269875" lvl="1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Search for Microsoft Copilot and visit the website.</a:t>
              </a:r>
            </a:p>
            <a:p>
              <a:pPr algn="l" marL="539750" indent="-269875" lvl="1">
                <a:lnSpc>
                  <a:spcPts val="2999"/>
                </a:lnSpc>
                <a:buFont typeface="Arial"/>
                <a:buChar char="•"/>
              </a:pPr>
              <a:r>
                <a:rPr lang="en-US" sz="2499">
                  <a:solidFill>
                    <a:srgbClr val="1A2332"/>
                  </a:solidFill>
                  <a:latin typeface="Poppins"/>
                  <a:ea typeface="Poppins"/>
                  <a:cs typeface="Poppins"/>
                  <a:sym typeface="Poppins"/>
                </a:rPr>
                <a:t>Type your prompt and start using it.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Getting into Copilot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280160" y="3009554"/>
            <a:ext cx="7132320" cy="731520"/>
            <a:chOff x="0" y="0"/>
            <a:chExt cx="9509760" cy="97536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9509760" cy="975360"/>
            </a:xfrm>
            <a:custGeom>
              <a:avLst/>
              <a:gdLst/>
              <a:ahLst/>
              <a:cxnLst/>
              <a:rect r="r" b="b" t="t" l="l"/>
              <a:pathLst>
                <a:path h="975360" w="9509760">
                  <a:moveTo>
                    <a:pt x="0" y="0"/>
                  </a:moveTo>
                  <a:lnTo>
                    <a:pt x="9509760" y="0"/>
                  </a:lnTo>
                  <a:lnTo>
                    <a:pt x="950976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9979" r="0" b="-139979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9509760" cy="100393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b="true" sz="2000" spc="727">
                  <a:solidFill>
                    <a:srgbClr val="E94B3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WITH A MICROSOFT 365 ACCOUNT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9875520" y="3009554"/>
            <a:ext cx="7132320" cy="731520"/>
            <a:chOff x="0" y="0"/>
            <a:chExt cx="9509760" cy="97536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9509760" cy="975360"/>
            </a:xfrm>
            <a:custGeom>
              <a:avLst/>
              <a:gdLst/>
              <a:ahLst/>
              <a:cxnLst/>
              <a:rect r="r" b="b" t="t" l="l"/>
              <a:pathLst>
                <a:path h="975360" w="9509760">
                  <a:moveTo>
                    <a:pt x="0" y="0"/>
                  </a:moveTo>
                  <a:lnTo>
                    <a:pt x="9509760" y="0"/>
                  </a:lnTo>
                  <a:lnTo>
                    <a:pt x="950976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9979" r="0" b="-139979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28575"/>
              <a:ext cx="9509760" cy="100393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00"/>
                </a:lnSpc>
              </a:pPr>
              <a:r>
                <a:rPr lang="en-US" b="true" sz="2000" spc="727">
                  <a:solidFill>
                    <a:srgbClr val="2DA89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 ACCOUNT / PUBLIC PC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DAHLkGXUkPw</dc:identifier>
  <dcterms:modified xsi:type="dcterms:W3CDTF">2011-08-01T06:04:30Z</dcterms:modified>
  <cp:revision>1</cp:revision>
  <dc:title>Libraries SA x Good Things - AI in Action</dc:title>
</cp:coreProperties>
</file>