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</p:sldIdLst>
  <p:sldSz cx="18288000" cy="10287000"/>
  <p:notesSz cx="6858000" cy="9144000"/>
  <p:embeddedFontLst>
    <p:embeddedFont>
      <p:font typeface="Poppins Bold" charset="1" panose="00000800000000000000"/>
      <p:regular r:id="rId42"/>
    </p:embeddedFont>
    <p:embeddedFont>
      <p:font typeface="Poppins" charset="1" panose="00000500000000000000"/>
      <p:regular r:id="rId4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slides/slide34.xml" Type="http://schemas.openxmlformats.org/officeDocument/2006/relationships/slide"/><Relationship Id="rId4" Target="theme/theme1.xml" Type="http://schemas.openxmlformats.org/officeDocument/2006/relationships/theme"/><Relationship Id="rId40" Target="slides/slide35.xml" Type="http://schemas.openxmlformats.org/officeDocument/2006/relationships/slide"/><Relationship Id="rId41" Target="slides/slide36.xml" Type="http://schemas.openxmlformats.org/officeDocument/2006/relationships/slide"/><Relationship Id="rId42" Target="fonts/font42.fntdata" Type="http://schemas.openxmlformats.org/officeDocument/2006/relationships/font"/><Relationship Id="rId43" Target="fonts/font43.fntdata" Type="http://schemas.openxmlformats.org/officeDocument/2006/relationships/font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22.png" Type="http://schemas.openxmlformats.org/officeDocument/2006/relationships/image"/><Relationship Id="rId4" Target="../media/image23.png" Type="http://schemas.openxmlformats.org/officeDocument/2006/relationships/image"/><Relationship Id="rId5" Target="../media/image24.svg" Type="http://schemas.openxmlformats.org/officeDocument/2006/relationships/image"/><Relationship Id="rId6" Target="../media/image25.png" Type="http://schemas.openxmlformats.org/officeDocument/2006/relationships/image"/><Relationship Id="rId7" Target="../media/image26.png" Type="http://schemas.openxmlformats.org/officeDocument/2006/relationships/image"/><Relationship Id="rId8" Target="../media/image6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27.jpeg" Type="http://schemas.openxmlformats.org/officeDocument/2006/relationships/image"/><Relationship Id="rId4" Target="https://www.youtube.com/watch?v=8BB1mI7Voh4" TargetMode="External" Type="http://schemas.openxmlformats.org/officeDocument/2006/relationships/video"/><Relationship Id="rId5" Target="../media/image6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28.jpeg" Type="http://schemas.openxmlformats.org/officeDocument/2006/relationships/image"/><Relationship Id="rId4" Target="../media/image6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29.jpeg" Type="http://schemas.openxmlformats.org/officeDocument/2006/relationships/image"/><Relationship Id="rId4" Target="../media/image6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30.jpeg" Type="http://schemas.openxmlformats.org/officeDocument/2006/relationships/image"/><Relationship Id="rId4" Target="../media/image6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31.png" Type="http://schemas.openxmlformats.org/officeDocument/2006/relationships/image"/><Relationship Id="rId4" Target="../media/image6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32.jpeg" Type="http://schemas.openxmlformats.org/officeDocument/2006/relationships/image"/><Relationship Id="rId4" Target="../media/image6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33.jpeg" Type="http://schemas.openxmlformats.org/officeDocument/2006/relationships/image"/><Relationship Id="rId4" Target="../media/image6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34.jpeg" Type="http://schemas.openxmlformats.org/officeDocument/2006/relationships/image"/><Relationship Id="rId4" Target="../media/image6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5.jpe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36.jpeg" Type="http://schemas.openxmlformats.org/officeDocument/2006/relationships/image"/><Relationship Id="rId4" Target="../media/image6.pn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37.jpeg" Type="http://schemas.openxmlformats.org/officeDocument/2006/relationships/image"/><Relationship Id="rId4" Target="../media/image6.pn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8.png" Type="http://schemas.openxmlformats.org/officeDocument/2006/relationships/image"/><Relationship Id="rId3" Target="../media/image39.jpe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8.png" Type="http://schemas.openxmlformats.org/officeDocument/2006/relationships/image"/><Relationship Id="rId3" Target="../media/image40.jpe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8.png" Type="http://schemas.openxmlformats.org/officeDocument/2006/relationships/image"/><Relationship Id="rId3" Target="../media/image41.jpe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8.png" Type="http://schemas.openxmlformats.org/officeDocument/2006/relationships/image"/><Relationship Id="rId3" Target="../media/image42.jpe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8.png" Type="http://schemas.openxmlformats.org/officeDocument/2006/relationships/image"/><Relationship Id="rId3" Target="../media/image43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8.png" Type="http://schemas.openxmlformats.org/officeDocument/2006/relationships/image"/><Relationship Id="rId3" Target="../media/image44.jpe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5.jpe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46.jpeg" Type="http://schemas.openxmlformats.org/officeDocument/2006/relationships/image"/><Relationship Id="rId4" Target="https://www.esafety.gov.au/?utm_source=google&amp;utm_medium=cpc&amp;utm_campaign=brand__%7C_esafety_%7C%7C_aus_%7C_phrase_%7C_search&amp;gclsrc=aw.ds&amp;gad_source=1&amp;gad_campaignid=22874835030&amp;gbraid=0AAAAAqKZzLT0mgVyFx1udsfTPE7nIZMYU&amp;gclid=Cj0KCQjw_vnQBhCxARIsADcZyxJ2yt61S-tvU7FHBMiwkgPCNLyY8vMbNDKrpOZcjsoP0WwFwfqZU5EaAgZFEALw_wcB" TargetMode="External" Type="http://schemas.openxmlformats.org/officeDocument/2006/relationships/hyperlink"/><Relationship Id="rId5" Target="../media/image6.png" Type="http://schemas.openxmlformats.org/officeDocument/2006/relationships/image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27.jpeg" Type="http://schemas.openxmlformats.org/officeDocument/2006/relationships/image"/><Relationship Id="rId4" Target="https://www.youtube.com/watch?v=mtlwqroazeQ" TargetMode="External" Type="http://schemas.openxmlformats.org/officeDocument/2006/relationships/video"/><Relationship Id="rId5" Target="../media/image6.png" Type="http://schemas.openxmlformats.org/officeDocument/2006/relationships/image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8.png" Type="http://schemas.openxmlformats.org/officeDocument/2006/relationships/image"/><Relationship Id="rId3" Target="../media/image47.jpeg" Type="http://schemas.openxmlformats.org/officeDocument/2006/relationships/image"/></Relationships>
</file>

<file path=ppt/slides/_rels/slide3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8.png" Type="http://schemas.openxmlformats.org/officeDocument/2006/relationships/image"/><Relationship Id="rId3" Target="../media/image49.png" Type="http://schemas.openxmlformats.org/officeDocument/2006/relationships/image"/><Relationship Id="rId4" Target="../media/image6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14.jpeg" Type="http://schemas.openxmlformats.org/officeDocument/2006/relationships/image"/><Relationship Id="rId4" Target="../media/image6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15.png" Type="http://schemas.openxmlformats.org/officeDocument/2006/relationships/image"/><Relationship Id="rId4" Target="../media/image16.svg" Type="http://schemas.openxmlformats.org/officeDocument/2006/relationships/image"/><Relationship Id="rId5" Target="../media/image17.png" Type="http://schemas.openxmlformats.org/officeDocument/2006/relationships/image"/><Relationship Id="rId6" Target="../media/image18.png" Type="http://schemas.openxmlformats.org/officeDocument/2006/relationships/image"/><Relationship Id="rId7" Target="../media/image19.svg" Type="http://schemas.openxmlformats.org/officeDocument/2006/relationships/image"/><Relationship Id="rId8" Target="../media/image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20.jpeg" Type="http://schemas.openxmlformats.org/officeDocument/2006/relationships/image"/><Relationship Id="rId4" Target="../media/image6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21.png" Type="http://schemas.openxmlformats.org/officeDocument/2006/relationships/image"/><Relationship Id="rId4" Target="../media/image6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649536" y="8334475"/>
            <a:ext cx="5203175" cy="1231325"/>
          </a:xfrm>
          <a:custGeom>
            <a:avLst/>
            <a:gdLst/>
            <a:ahLst/>
            <a:cxnLst/>
            <a:rect r="r" b="b" t="t" l="l"/>
            <a:pathLst>
              <a:path h="1231325" w="5203175">
                <a:moveTo>
                  <a:pt x="0" y="0"/>
                </a:moveTo>
                <a:lnTo>
                  <a:pt x="5203175" y="0"/>
                </a:lnTo>
                <a:lnTo>
                  <a:pt x="5203175" y="1231325"/>
                </a:lnTo>
                <a:lnTo>
                  <a:pt x="0" y="12313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800000">
            <a:off x="14173224" y="-809015"/>
            <a:ext cx="4709624" cy="6196874"/>
          </a:xfrm>
          <a:custGeom>
            <a:avLst/>
            <a:gdLst/>
            <a:ahLst/>
            <a:cxnLst/>
            <a:rect r="r" b="b" t="t" l="l"/>
            <a:pathLst>
              <a:path h="6196874" w="4709624">
                <a:moveTo>
                  <a:pt x="0" y="0"/>
                </a:moveTo>
                <a:lnTo>
                  <a:pt x="4709625" y="0"/>
                </a:lnTo>
                <a:lnTo>
                  <a:pt x="4709625" y="6196875"/>
                </a:lnTo>
                <a:lnTo>
                  <a:pt x="0" y="61968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720000" y="721200"/>
            <a:ext cx="7357800" cy="8844600"/>
            <a:chOff x="0" y="0"/>
            <a:chExt cx="812800" cy="977044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2800" cy="977044"/>
            </a:xfrm>
            <a:custGeom>
              <a:avLst/>
              <a:gdLst/>
              <a:ahLst/>
              <a:cxnLst/>
              <a:rect r="r" b="b" t="t" l="l"/>
              <a:pathLst>
                <a:path h="977044" w="812800">
                  <a:moveTo>
                    <a:pt x="24201" y="0"/>
                  </a:moveTo>
                  <a:lnTo>
                    <a:pt x="788599" y="0"/>
                  </a:lnTo>
                  <a:cubicBezTo>
                    <a:pt x="801965" y="0"/>
                    <a:pt x="812800" y="10835"/>
                    <a:pt x="812800" y="24201"/>
                  </a:cubicBezTo>
                  <a:lnTo>
                    <a:pt x="812800" y="952843"/>
                  </a:lnTo>
                  <a:cubicBezTo>
                    <a:pt x="812800" y="966209"/>
                    <a:pt x="801965" y="977044"/>
                    <a:pt x="788599" y="977044"/>
                  </a:cubicBezTo>
                  <a:lnTo>
                    <a:pt x="24201" y="977044"/>
                  </a:lnTo>
                  <a:cubicBezTo>
                    <a:pt x="17782" y="977044"/>
                    <a:pt x="11627" y="974494"/>
                    <a:pt x="7088" y="969955"/>
                  </a:cubicBezTo>
                  <a:cubicBezTo>
                    <a:pt x="2550" y="965417"/>
                    <a:pt x="0" y="959261"/>
                    <a:pt x="0" y="952843"/>
                  </a:cubicBezTo>
                  <a:lnTo>
                    <a:pt x="0" y="24201"/>
                  </a:lnTo>
                  <a:cubicBezTo>
                    <a:pt x="0" y="10835"/>
                    <a:pt x="10835" y="0"/>
                    <a:pt x="24201" y="0"/>
                  </a:cubicBezTo>
                  <a:close/>
                </a:path>
              </a:pathLst>
            </a:custGeom>
            <a:blipFill>
              <a:blip r:embed="rId5"/>
              <a:stretch>
                <a:fillRect l="-26732" t="0" r="-109547" b="0"/>
              </a:stretch>
            </a:blip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-260950" y="7750876"/>
            <a:ext cx="4515920" cy="2691771"/>
          </a:xfrm>
          <a:custGeom>
            <a:avLst/>
            <a:gdLst/>
            <a:ahLst/>
            <a:cxnLst/>
            <a:rect r="r" b="b" t="t" l="l"/>
            <a:pathLst>
              <a:path h="2691771" w="4515920">
                <a:moveTo>
                  <a:pt x="0" y="0"/>
                </a:moveTo>
                <a:lnTo>
                  <a:pt x="4515920" y="0"/>
                </a:lnTo>
                <a:lnTo>
                  <a:pt x="4515920" y="2691771"/>
                </a:lnTo>
                <a:lnTo>
                  <a:pt x="0" y="269177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343941" r="-370433" b="-2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144000" y="7424039"/>
            <a:ext cx="2648373" cy="2141761"/>
          </a:xfrm>
          <a:custGeom>
            <a:avLst/>
            <a:gdLst/>
            <a:ahLst/>
            <a:cxnLst/>
            <a:rect r="r" b="b" t="t" l="l"/>
            <a:pathLst>
              <a:path h="2141761" w="2648373">
                <a:moveTo>
                  <a:pt x="0" y="0"/>
                </a:moveTo>
                <a:lnTo>
                  <a:pt x="2648373" y="0"/>
                </a:lnTo>
                <a:lnTo>
                  <a:pt x="2648373" y="2141761"/>
                </a:lnTo>
                <a:lnTo>
                  <a:pt x="0" y="214176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-11132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9144000" y="3338512"/>
            <a:ext cx="8464245" cy="3533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119"/>
              </a:lnSpc>
            </a:pPr>
            <a:r>
              <a:rPr lang="en-US" sz="7599" b="true">
                <a:solidFill>
                  <a:srgbClr val="031366"/>
                </a:solidFill>
                <a:latin typeface="Poppins Bold"/>
                <a:ea typeface="Poppins Bold"/>
                <a:cs typeface="Poppins Bold"/>
                <a:sym typeface="Poppins Bold"/>
              </a:rPr>
              <a:t>Introduction</a:t>
            </a:r>
          </a:p>
          <a:p>
            <a:pPr algn="l">
              <a:lnSpc>
                <a:spcPts val="9120"/>
              </a:lnSpc>
            </a:pPr>
            <a:r>
              <a:rPr lang="en-US" b="true" sz="7600">
                <a:solidFill>
                  <a:srgbClr val="031366"/>
                </a:solidFill>
                <a:latin typeface="Poppins Bold"/>
                <a:ea typeface="Poppins Bold"/>
                <a:cs typeface="Poppins Bold"/>
                <a:sym typeface="Poppins Bold"/>
              </a:rPr>
              <a:t>to Artificial Intelligence (AI)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028700" y="2778171"/>
            <a:ext cx="2557656" cy="2557656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-85725"/>
              <a:ext cx="660400" cy="8223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67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9780396" y="2778171"/>
            <a:ext cx="2557656" cy="2557656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-85725"/>
              <a:ext cx="660400" cy="8223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67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028700" y="6212127"/>
            <a:ext cx="2557656" cy="2557656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76200" y="-85725"/>
              <a:ext cx="660400" cy="8223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679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9780396" y="6212127"/>
            <a:ext cx="2557656" cy="2557656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76200" y="-85725"/>
              <a:ext cx="660400" cy="8223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679"/>
                </a:lnSpc>
              </a:pPr>
            </a:p>
          </p:txBody>
        </p:sp>
      </p:grpSp>
      <p:sp>
        <p:nvSpPr>
          <p:cNvPr name="Freeform 18" id="18"/>
          <p:cNvSpPr/>
          <p:nvPr/>
        </p:nvSpPr>
        <p:spPr>
          <a:xfrm flipH="false" flipV="false" rot="0">
            <a:off x="1337066" y="3166601"/>
            <a:ext cx="1940924" cy="1780797"/>
          </a:xfrm>
          <a:custGeom>
            <a:avLst/>
            <a:gdLst/>
            <a:ahLst/>
            <a:cxnLst/>
            <a:rect r="r" b="b" t="t" l="l"/>
            <a:pathLst>
              <a:path h="1780797" w="1940924">
                <a:moveTo>
                  <a:pt x="0" y="0"/>
                </a:moveTo>
                <a:lnTo>
                  <a:pt x="1940924" y="0"/>
                </a:lnTo>
                <a:lnTo>
                  <a:pt x="1940924" y="1780797"/>
                </a:lnTo>
                <a:lnTo>
                  <a:pt x="0" y="17807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0160140" y="3028299"/>
            <a:ext cx="1798168" cy="2057400"/>
          </a:xfrm>
          <a:custGeom>
            <a:avLst/>
            <a:gdLst/>
            <a:ahLst/>
            <a:cxnLst/>
            <a:rect r="r" b="b" t="t" l="l"/>
            <a:pathLst>
              <a:path h="2057400" w="1798168">
                <a:moveTo>
                  <a:pt x="0" y="0"/>
                </a:moveTo>
                <a:lnTo>
                  <a:pt x="1798168" y="0"/>
                </a:lnTo>
                <a:lnTo>
                  <a:pt x="1798168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352075" y="6627176"/>
            <a:ext cx="1910906" cy="1650545"/>
          </a:xfrm>
          <a:custGeom>
            <a:avLst/>
            <a:gdLst/>
            <a:ahLst/>
            <a:cxnLst/>
            <a:rect r="r" b="b" t="t" l="l"/>
            <a:pathLst>
              <a:path h="1650545" w="1910906">
                <a:moveTo>
                  <a:pt x="0" y="0"/>
                </a:moveTo>
                <a:lnTo>
                  <a:pt x="1910906" y="0"/>
                </a:lnTo>
                <a:lnTo>
                  <a:pt x="1910906" y="1650545"/>
                </a:lnTo>
                <a:lnTo>
                  <a:pt x="0" y="165054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9949727" y="6420291"/>
            <a:ext cx="2218994" cy="2141329"/>
          </a:xfrm>
          <a:custGeom>
            <a:avLst/>
            <a:gdLst/>
            <a:ahLst/>
            <a:cxnLst/>
            <a:rect r="r" b="b" t="t" l="l"/>
            <a:pathLst>
              <a:path h="2141329" w="2218994">
                <a:moveTo>
                  <a:pt x="0" y="0"/>
                </a:moveTo>
                <a:lnTo>
                  <a:pt x="2218994" y="0"/>
                </a:lnTo>
                <a:lnTo>
                  <a:pt x="2218994" y="2141329"/>
                </a:lnTo>
                <a:lnTo>
                  <a:pt x="0" y="214132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3891934" y="3015917"/>
            <a:ext cx="4615670" cy="18916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39"/>
              </a:lnSpc>
            </a:pPr>
            <a:r>
              <a:rPr lang="en-US" sz="27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AI learns from experience, like recognising patterns, images or languages.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What is AI?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2643630" y="3335004"/>
            <a:ext cx="4615670" cy="12534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39"/>
              </a:lnSpc>
            </a:pPr>
            <a:r>
              <a:rPr lang="en-US" sz="27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AI can help you problem solve or make decisions.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3891934" y="6130786"/>
            <a:ext cx="4615670" cy="25298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39"/>
              </a:lnSpc>
            </a:pPr>
            <a:r>
              <a:rPr lang="en-US" sz="27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AI can produce for your, like helping you write, creating images, or even audio and videos.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2643630" y="6449873"/>
            <a:ext cx="4615670" cy="18916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39"/>
              </a:lnSpc>
            </a:pPr>
            <a:r>
              <a:rPr lang="en-US" sz="27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AI can also remember things and take actions for you automatically.</a:t>
            </a:r>
          </a:p>
        </p:txBody>
      </p:sp>
      <p:sp>
        <p:nvSpPr>
          <p:cNvPr name="Freeform 27" id="27"/>
          <p:cNvSpPr/>
          <p:nvPr/>
        </p:nvSpPr>
        <p:spPr>
          <a:xfrm flipH="false" flipV="false" rot="0">
            <a:off x="380277" y="8784686"/>
            <a:ext cx="1643318" cy="1328964"/>
          </a:xfrm>
          <a:custGeom>
            <a:avLst/>
            <a:gdLst/>
            <a:ahLst/>
            <a:cxnLst/>
            <a:rect r="r" b="b" t="t" l="l"/>
            <a:pathLst>
              <a:path h="1328964" w="1643318">
                <a:moveTo>
                  <a:pt x="0" y="0"/>
                </a:moveTo>
                <a:lnTo>
                  <a:pt x="1643317" y="0"/>
                </a:lnTo>
                <a:lnTo>
                  <a:pt x="1643317" y="1328964"/>
                </a:lnTo>
                <a:lnTo>
                  <a:pt x="0" y="132896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-11132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028700" y="2038247"/>
            <a:ext cx="16230600" cy="7829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80"/>
              </a:lnSpc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Let’s take a look at tasks performed by AI that affect us now.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What is AI?</a:t>
            </a:r>
          </a:p>
        </p:txBody>
      </p:sp>
      <p:pic>
        <p:nvPicPr>
          <p:cNvPr name="Picture 8" id="8"/>
          <p:cNvPicPr>
            <a:picLocks noChangeAspect="true"/>
          </p:cNvPicPr>
          <p:nvPr>
            <a:videoFile r:link="rId4"/>
          </p:nvPr>
        </p:nvPicPr>
        <p:blipFill>
          <a:blip r:embed="rId3"/>
          <a:stretch>
            <a:fillRect/>
          </a:stretch>
        </p:blipFill>
        <p:spPr>
          <a:xfrm rot="0">
            <a:off x="3653314" y="3173627"/>
            <a:ext cx="10981372" cy="6172200"/>
          </a:xfrm>
          <a:prstGeom prst="rect">
            <a:avLst/>
          </a:prstGeom>
        </p:spPr>
      </p:pic>
      <p:sp>
        <p:nvSpPr>
          <p:cNvPr name="Freeform 9" id="9"/>
          <p:cNvSpPr/>
          <p:nvPr/>
        </p:nvSpPr>
        <p:spPr>
          <a:xfrm flipH="false" flipV="false" rot="0">
            <a:off x="380277" y="8784686"/>
            <a:ext cx="1643318" cy="1328964"/>
          </a:xfrm>
          <a:custGeom>
            <a:avLst/>
            <a:gdLst/>
            <a:ahLst/>
            <a:cxnLst/>
            <a:rect r="r" b="b" t="t" l="l"/>
            <a:pathLst>
              <a:path h="1328964" w="1643318">
                <a:moveTo>
                  <a:pt x="0" y="0"/>
                </a:moveTo>
                <a:lnTo>
                  <a:pt x="1643317" y="0"/>
                </a:lnTo>
                <a:lnTo>
                  <a:pt x="1643317" y="1328964"/>
                </a:lnTo>
                <a:lnTo>
                  <a:pt x="0" y="132896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-11132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0521025" y="2501850"/>
            <a:ext cx="6294791" cy="629479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28288" y="0"/>
                  </a:moveTo>
                  <a:lnTo>
                    <a:pt x="784512" y="0"/>
                  </a:lnTo>
                  <a:cubicBezTo>
                    <a:pt x="800135" y="0"/>
                    <a:pt x="812800" y="12665"/>
                    <a:pt x="812800" y="28288"/>
                  </a:cubicBezTo>
                  <a:lnTo>
                    <a:pt x="812800" y="784512"/>
                  </a:lnTo>
                  <a:cubicBezTo>
                    <a:pt x="812800" y="800135"/>
                    <a:pt x="800135" y="812800"/>
                    <a:pt x="784512" y="812800"/>
                  </a:cubicBezTo>
                  <a:lnTo>
                    <a:pt x="28288" y="812800"/>
                  </a:lnTo>
                  <a:cubicBezTo>
                    <a:pt x="12665" y="812800"/>
                    <a:pt x="0" y="800135"/>
                    <a:pt x="0" y="784512"/>
                  </a:cubicBezTo>
                  <a:lnTo>
                    <a:pt x="0" y="28288"/>
                  </a:lnTo>
                  <a:cubicBezTo>
                    <a:pt x="0" y="12665"/>
                    <a:pt x="12665" y="0"/>
                    <a:pt x="28288" y="0"/>
                  </a:cubicBezTo>
                  <a:close/>
                </a:path>
              </a:pathLst>
            </a:custGeom>
            <a:blipFill>
              <a:blip r:embed="rId3"/>
              <a:stretch>
                <a:fillRect l="-16666" t="0" r="-16666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028700" y="4319556"/>
            <a:ext cx="8996821" cy="2421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80"/>
              </a:lnSpc>
            </a:pPr>
            <a:r>
              <a:rPr lang="en-US" sz="3600" b="true">
                <a:solidFill>
                  <a:srgbClr val="031366"/>
                </a:solidFill>
                <a:latin typeface="Poppins Bold"/>
                <a:ea typeface="Poppins Bold"/>
                <a:cs typeface="Poppins Bold"/>
                <a:sym typeface="Poppins Bold"/>
              </a:rPr>
              <a:t>Let’s discuss:</a:t>
            </a:r>
          </a:p>
          <a:p>
            <a:pPr algn="l">
              <a:lnSpc>
                <a:spcPts val="6480"/>
              </a:lnSpc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Do you think you can live without getting involved with AI?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What is AI?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380277" y="8784686"/>
            <a:ext cx="1643318" cy="1328964"/>
          </a:xfrm>
          <a:custGeom>
            <a:avLst/>
            <a:gdLst/>
            <a:ahLst/>
            <a:cxnLst/>
            <a:rect r="r" b="b" t="t" l="l"/>
            <a:pathLst>
              <a:path h="1328964" w="1643318">
                <a:moveTo>
                  <a:pt x="0" y="0"/>
                </a:moveTo>
                <a:lnTo>
                  <a:pt x="1643317" y="0"/>
                </a:lnTo>
                <a:lnTo>
                  <a:pt x="1643317" y="1328964"/>
                </a:lnTo>
                <a:lnTo>
                  <a:pt x="0" y="13289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-11132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313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5726430" cy="10287000"/>
          </a:xfrm>
          <a:custGeom>
            <a:avLst/>
            <a:gdLst/>
            <a:ahLst/>
            <a:cxnLst/>
            <a:rect r="r" b="b" t="t" l="l"/>
            <a:pathLst>
              <a:path h="10287000" w="5726430">
                <a:moveTo>
                  <a:pt x="0" y="0"/>
                </a:moveTo>
                <a:lnTo>
                  <a:pt x="5726430" y="0"/>
                </a:lnTo>
                <a:lnTo>
                  <a:pt x="572643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4529137"/>
            <a:ext cx="16230600" cy="1162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b="true" sz="720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Example scenario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0521025" y="2501850"/>
            <a:ext cx="6294791" cy="629479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28288" y="0"/>
                  </a:moveTo>
                  <a:lnTo>
                    <a:pt x="784512" y="0"/>
                  </a:lnTo>
                  <a:cubicBezTo>
                    <a:pt x="800135" y="0"/>
                    <a:pt x="812800" y="12665"/>
                    <a:pt x="812800" y="28288"/>
                  </a:cubicBezTo>
                  <a:lnTo>
                    <a:pt x="812800" y="784512"/>
                  </a:lnTo>
                  <a:cubicBezTo>
                    <a:pt x="812800" y="800135"/>
                    <a:pt x="800135" y="812800"/>
                    <a:pt x="784512" y="812800"/>
                  </a:cubicBezTo>
                  <a:lnTo>
                    <a:pt x="28288" y="812800"/>
                  </a:lnTo>
                  <a:cubicBezTo>
                    <a:pt x="12665" y="812800"/>
                    <a:pt x="0" y="800135"/>
                    <a:pt x="0" y="784512"/>
                  </a:cubicBezTo>
                  <a:lnTo>
                    <a:pt x="0" y="28288"/>
                  </a:lnTo>
                  <a:cubicBezTo>
                    <a:pt x="0" y="12665"/>
                    <a:pt x="12665" y="0"/>
                    <a:pt x="28288" y="0"/>
                  </a:cubicBezTo>
                  <a:close/>
                </a:path>
              </a:pathLst>
            </a:custGeom>
            <a:blipFill>
              <a:blip r:embed="rId3"/>
              <a:stretch>
                <a:fillRect l="-25566" t="0" r="-25566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028700" y="3090831"/>
            <a:ext cx="8996821" cy="4878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80"/>
              </a:lnSpc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Let’s use an example to explain the role of AI:</a:t>
            </a:r>
          </a:p>
          <a:p>
            <a:pPr algn="l">
              <a:lnSpc>
                <a:spcPts val="6480"/>
              </a:lnSpc>
            </a:pPr>
          </a:p>
          <a:p>
            <a:pPr algn="l">
              <a:lnSpc>
                <a:spcPts val="6480"/>
              </a:lnSpc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You have to organise a wedding reception for your good friend. Where do you start?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Example scenario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380277" y="8784686"/>
            <a:ext cx="1643318" cy="1328964"/>
          </a:xfrm>
          <a:custGeom>
            <a:avLst/>
            <a:gdLst/>
            <a:ahLst/>
            <a:cxnLst/>
            <a:rect r="r" b="b" t="t" l="l"/>
            <a:pathLst>
              <a:path h="1328964" w="1643318">
                <a:moveTo>
                  <a:pt x="0" y="0"/>
                </a:moveTo>
                <a:lnTo>
                  <a:pt x="1643317" y="0"/>
                </a:lnTo>
                <a:lnTo>
                  <a:pt x="1643317" y="1328964"/>
                </a:lnTo>
                <a:lnTo>
                  <a:pt x="0" y="13289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-11132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0521025" y="2501850"/>
            <a:ext cx="6294791" cy="629479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28288" y="0"/>
                  </a:moveTo>
                  <a:lnTo>
                    <a:pt x="784512" y="0"/>
                  </a:lnTo>
                  <a:cubicBezTo>
                    <a:pt x="800135" y="0"/>
                    <a:pt x="812800" y="12665"/>
                    <a:pt x="812800" y="28288"/>
                  </a:cubicBezTo>
                  <a:lnTo>
                    <a:pt x="812800" y="784512"/>
                  </a:lnTo>
                  <a:cubicBezTo>
                    <a:pt x="812800" y="800135"/>
                    <a:pt x="800135" y="812800"/>
                    <a:pt x="784512" y="812800"/>
                  </a:cubicBezTo>
                  <a:lnTo>
                    <a:pt x="28288" y="812800"/>
                  </a:lnTo>
                  <a:cubicBezTo>
                    <a:pt x="12665" y="812800"/>
                    <a:pt x="0" y="800135"/>
                    <a:pt x="0" y="784512"/>
                  </a:cubicBezTo>
                  <a:lnTo>
                    <a:pt x="0" y="28288"/>
                  </a:lnTo>
                  <a:cubicBezTo>
                    <a:pt x="0" y="12665"/>
                    <a:pt x="12665" y="0"/>
                    <a:pt x="28288" y="0"/>
                  </a:cubicBezTo>
                  <a:close/>
                </a:path>
              </a:pathLst>
            </a:custGeom>
            <a:blipFill>
              <a:blip r:embed="rId3"/>
              <a:stretch>
                <a:fillRect l="-24906" t="0" r="-24906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028700" y="3909981"/>
            <a:ext cx="8996821" cy="32404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80"/>
              </a:lnSpc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You can plan all details yourself by gathering and using your past experience of venues, food, decorations, etc. and do it yourself.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Strategy 1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380277" y="8784686"/>
            <a:ext cx="1643318" cy="1328964"/>
          </a:xfrm>
          <a:custGeom>
            <a:avLst/>
            <a:gdLst/>
            <a:ahLst/>
            <a:cxnLst/>
            <a:rect r="r" b="b" t="t" l="l"/>
            <a:pathLst>
              <a:path h="1328964" w="1643318">
                <a:moveTo>
                  <a:pt x="0" y="0"/>
                </a:moveTo>
                <a:lnTo>
                  <a:pt x="1643317" y="0"/>
                </a:lnTo>
                <a:lnTo>
                  <a:pt x="1643317" y="1328964"/>
                </a:lnTo>
                <a:lnTo>
                  <a:pt x="0" y="13289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-11132"/>
            </a:stretch>
          </a:blipFill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0521025" y="2501850"/>
            <a:ext cx="6294791" cy="629479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28288" y="0"/>
                  </a:moveTo>
                  <a:lnTo>
                    <a:pt x="784512" y="0"/>
                  </a:lnTo>
                  <a:cubicBezTo>
                    <a:pt x="800135" y="0"/>
                    <a:pt x="812800" y="12665"/>
                    <a:pt x="812800" y="28288"/>
                  </a:cubicBezTo>
                  <a:lnTo>
                    <a:pt x="812800" y="784512"/>
                  </a:lnTo>
                  <a:cubicBezTo>
                    <a:pt x="812800" y="800135"/>
                    <a:pt x="800135" y="812800"/>
                    <a:pt x="784512" y="812800"/>
                  </a:cubicBezTo>
                  <a:lnTo>
                    <a:pt x="28288" y="812800"/>
                  </a:lnTo>
                  <a:cubicBezTo>
                    <a:pt x="12665" y="812800"/>
                    <a:pt x="0" y="800135"/>
                    <a:pt x="0" y="784512"/>
                  </a:cubicBezTo>
                  <a:lnTo>
                    <a:pt x="0" y="28288"/>
                  </a:lnTo>
                  <a:cubicBezTo>
                    <a:pt x="0" y="12665"/>
                    <a:pt x="12665" y="0"/>
                    <a:pt x="28288" y="0"/>
                  </a:cubicBezTo>
                  <a:close/>
                </a:path>
              </a:pathLst>
            </a:custGeom>
            <a:blipFill>
              <a:blip r:embed="rId3"/>
              <a:stretch>
                <a:fillRect l="-17692" t="0" r="-67902" b="-24517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028700" y="4319556"/>
            <a:ext cx="8996821" cy="2421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80"/>
              </a:lnSpc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Get advice from different resource providers regarding all the details then plan and do it yourself with friends.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Strategy 2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380277" y="8784686"/>
            <a:ext cx="1643318" cy="1328964"/>
          </a:xfrm>
          <a:custGeom>
            <a:avLst/>
            <a:gdLst/>
            <a:ahLst/>
            <a:cxnLst/>
            <a:rect r="r" b="b" t="t" l="l"/>
            <a:pathLst>
              <a:path h="1328964" w="1643318">
                <a:moveTo>
                  <a:pt x="0" y="0"/>
                </a:moveTo>
                <a:lnTo>
                  <a:pt x="1643317" y="0"/>
                </a:lnTo>
                <a:lnTo>
                  <a:pt x="1643317" y="1328964"/>
                </a:lnTo>
                <a:lnTo>
                  <a:pt x="0" y="13289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-11132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0521025" y="2501850"/>
            <a:ext cx="6294791" cy="629479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28288" y="0"/>
                  </a:moveTo>
                  <a:lnTo>
                    <a:pt x="784512" y="0"/>
                  </a:lnTo>
                  <a:cubicBezTo>
                    <a:pt x="800135" y="0"/>
                    <a:pt x="812800" y="12665"/>
                    <a:pt x="812800" y="28288"/>
                  </a:cubicBezTo>
                  <a:lnTo>
                    <a:pt x="812800" y="784512"/>
                  </a:lnTo>
                  <a:cubicBezTo>
                    <a:pt x="812800" y="800135"/>
                    <a:pt x="800135" y="812800"/>
                    <a:pt x="784512" y="812800"/>
                  </a:cubicBezTo>
                  <a:lnTo>
                    <a:pt x="28288" y="812800"/>
                  </a:lnTo>
                  <a:cubicBezTo>
                    <a:pt x="12665" y="812800"/>
                    <a:pt x="0" y="800135"/>
                    <a:pt x="0" y="784512"/>
                  </a:cubicBezTo>
                  <a:lnTo>
                    <a:pt x="0" y="28288"/>
                  </a:lnTo>
                  <a:cubicBezTo>
                    <a:pt x="0" y="12665"/>
                    <a:pt x="12665" y="0"/>
                    <a:pt x="28288" y="0"/>
                  </a:cubicBezTo>
                  <a:close/>
                </a:path>
              </a:pathLst>
            </a:custGeom>
            <a:blipFill>
              <a:blip r:embed="rId3"/>
              <a:stretch>
                <a:fillRect l="-27039" t="-16462" r="-47762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028700" y="3909981"/>
            <a:ext cx="8996821" cy="32404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80"/>
              </a:lnSpc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Get a consultant to provide you with a complete plan including schedule, cost, description, etc. Then organise and supervise it yourself.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Strategy 3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380277" y="8784686"/>
            <a:ext cx="1643318" cy="1328964"/>
          </a:xfrm>
          <a:custGeom>
            <a:avLst/>
            <a:gdLst/>
            <a:ahLst/>
            <a:cxnLst/>
            <a:rect r="r" b="b" t="t" l="l"/>
            <a:pathLst>
              <a:path h="1328964" w="1643318">
                <a:moveTo>
                  <a:pt x="0" y="0"/>
                </a:moveTo>
                <a:lnTo>
                  <a:pt x="1643317" y="0"/>
                </a:lnTo>
                <a:lnTo>
                  <a:pt x="1643317" y="1328964"/>
                </a:lnTo>
                <a:lnTo>
                  <a:pt x="0" y="13289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-11132"/>
            </a:stretch>
          </a:blipFill>
        </p:spPr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0521025" y="2501850"/>
            <a:ext cx="6294791" cy="629479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28288" y="0"/>
                  </a:moveTo>
                  <a:lnTo>
                    <a:pt x="784512" y="0"/>
                  </a:lnTo>
                  <a:cubicBezTo>
                    <a:pt x="800135" y="0"/>
                    <a:pt x="812800" y="12665"/>
                    <a:pt x="812800" y="28288"/>
                  </a:cubicBezTo>
                  <a:lnTo>
                    <a:pt x="812800" y="784512"/>
                  </a:lnTo>
                  <a:cubicBezTo>
                    <a:pt x="812800" y="800135"/>
                    <a:pt x="800135" y="812800"/>
                    <a:pt x="784512" y="812800"/>
                  </a:cubicBezTo>
                  <a:lnTo>
                    <a:pt x="28288" y="812800"/>
                  </a:lnTo>
                  <a:cubicBezTo>
                    <a:pt x="12665" y="812800"/>
                    <a:pt x="0" y="800135"/>
                    <a:pt x="0" y="784512"/>
                  </a:cubicBezTo>
                  <a:lnTo>
                    <a:pt x="0" y="28288"/>
                  </a:lnTo>
                  <a:cubicBezTo>
                    <a:pt x="0" y="12665"/>
                    <a:pt x="12665" y="0"/>
                    <a:pt x="28288" y="0"/>
                  </a:cubicBezTo>
                  <a:close/>
                </a:path>
              </a:pathLst>
            </a:custGeom>
            <a:blipFill>
              <a:blip r:embed="rId3"/>
              <a:stretch>
                <a:fillRect l="-25616" t="0" r="-51486" b="-17994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028700" y="4319556"/>
            <a:ext cx="8996821" cy="2421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80"/>
              </a:lnSpc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Get a project manager to organise and implement the whole event for you under your supervision.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Strategy 4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380277" y="8784686"/>
            <a:ext cx="1643318" cy="1328964"/>
          </a:xfrm>
          <a:custGeom>
            <a:avLst/>
            <a:gdLst/>
            <a:ahLst/>
            <a:cxnLst/>
            <a:rect r="r" b="b" t="t" l="l"/>
            <a:pathLst>
              <a:path h="1328964" w="1643318">
                <a:moveTo>
                  <a:pt x="0" y="0"/>
                </a:moveTo>
                <a:lnTo>
                  <a:pt x="1643317" y="0"/>
                </a:lnTo>
                <a:lnTo>
                  <a:pt x="1643317" y="1328964"/>
                </a:lnTo>
                <a:lnTo>
                  <a:pt x="0" y="13289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-11132"/>
            </a:stretch>
          </a:blipFill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0521025" y="2501850"/>
            <a:ext cx="6294791" cy="629479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28288" y="0"/>
                  </a:moveTo>
                  <a:lnTo>
                    <a:pt x="784512" y="0"/>
                  </a:lnTo>
                  <a:cubicBezTo>
                    <a:pt x="800135" y="0"/>
                    <a:pt x="812800" y="12665"/>
                    <a:pt x="812800" y="28288"/>
                  </a:cubicBezTo>
                  <a:lnTo>
                    <a:pt x="812800" y="784512"/>
                  </a:lnTo>
                  <a:cubicBezTo>
                    <a:pt x="812800" y="800135"/>
                    <a:pt x="800135" y="812800"/>
                    <a:pt x="784512" y="812800"/>
                  </a:cubicBezTo>
                  <a:lnTo>
                    <a:pt x="28288" y="812800"/>
                  </a:lnTo>
                  <a:cubicBezTo>
                    <a:pt x="12665" y="812800"/>
                    <a:pt x="0" y="800135"/>
                    <a:pt x="0" y="784512"/>
                  </a:cubicBezTo>
                  <a:lnTo>
                    <a:pt x="0" y="28288"/>
                  </a:lnTo>
                  <a:cubicBezTo>
                    <a:pt x="0" y="12665"/>
                    <a:pt x="12665" y="0"/>
                    <a:pt x="28288" y="0"/>
                  </a:cubicBezTo>
                  <a:close/>
                </a:path>
              </a:pathLst>
            </a:custGeom>
            <a:blipFill>
              <a:blip r:embed="rId3"/>
              <a:stretch>
                <a:fillRect l="-23664" t="0" r="-23664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028700" y="3090831"/>
            <a:ext cx="8996821" cy="4878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80"/>
              </a:lnSpc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Although not immediately evident, each of these strategies include some kind of use of technology and/or AI.</a:t>
            </a:r>
          </a:p>
          <a:p>
            <a:pPr algn="l">
              <a:lnSpc>
                <a:spcPts val="6480"/>
              </a:lnSpc>
            </a:pPr>
          </a:p>
          <a:p>
            <a:pPr algn="l">
              <a:lnSpc>
                <a:spcPts val="6480"/>
              </a:lnSpc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Let’s take a look at how it appears in each scenario.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Strategy review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380277" y="8784686"/>
            <a:ext cx="1643318" cy="1328964"/>
          </a:xfrm>
          <a:custGeom>
            <a:avLst/>
            <a:gdLst/>
            <a:ahLst/>
            <a:cxnLst/>
            <a:rect r="r" b="b" t="t" l="l"/>
            <a:pathLst>
              <a:path h="1328964" w="1643318">
                <a:moveTo>
                  <a:pt x="0" y="0"/>
                </a:moveTo>
                <a:lnTo>
                  <a:pt x="1643317" y="0"/>
                </a:lnTo>
                <a:lnTo>
                  <a:pt x="1643317" y="1328964"/>
                </a:lnTo>
                <a:lnTo>
                  <a:pt x="0" y="13289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-11132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811425" y="691525"/>
            <a:ext cx="16218151" cy="10196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47"/>
              </a:lnSpc>
            </a:pPr>
            <a:r>
              <a:rPr lang="en-US" b="true" sz="5039">
                <a:solidFill>
                  <a:srgbClr val="031366"/>
                </a:solidFill>
                <a:latin typeface="Poppins Bold"/>
                <a:ea typeface="Poppins Bold"/>
                <a:cs typeface="Poppins Bold"/>
                <a:sym typeface="Poppins Bold"/>
              </a:rPr>
              <a:t>Acknowledgement of Country 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811425" y="2441200"/>
            <a:ext cx="9342749" cy="66033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02"/>
              </a:lnSpc>
            </a:pPr>
            <a:r>
              <a:rPr lang="en-US" sz="42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We acknowledge the traditional custodians of the land and pay our respect to Elders past and present and extend that respect to Aboriginal and Torres Strait Islander peoples joining us today.</a:t>
            </a:r>
          </a:p>
          <a:p>
            <a:pPr algn="l">
              <a:lnSpc>
                <a:spcPts val="1179"/>
              </a:lnSpc>
            </a:pPr>
          </a:p>
          <a:p>
            <a:pPr algn="l">
              <a:lnSpc>
                <a:spcPts val="1179"/>
              </a:lnSpc>
            </a:pPr>
          </a:p>
          <a:p>
            <a:pPr algn="l">
              <a:lnSpc>
                <a:spcPts val="3144"/>
              </a:lnSpc>
            </a:pPr>
          </a:p>
          <a:p>
            <a:pPr algn="l">
              <a:lnSpc>
                <a:spcPts val="3144"/>
              </a:lnSpc>
            </a:pPr>
            <a:r>
              <a:rPr lang="en-US" sz="24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Image credit: Urtakerte/Heart indigemoji</a:t>
            </a:r>
          </a:p>
          <a:p>
            <a:pPr algn="l">
              <a:lnSpc>
                <a:spcPts val="3144"/>
              </a:lnSpc>
            </a:pPr>
            <a:r>
              <a:rPr lang="en-US" sz="24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Artist: Dreamtime Ladie by Kathleen Kemarre Wallace with Graham Wilfred</a:t>
            </a:r>
          </a:p>
          <a:p>
            <a:pPr algn="l">
              <a:lnSpc>
                <a:spcPts val="3144"/>
              </a:lnSpc>
            </a:pPr>
            <a:r>
              <a:rPr lang="en-US" sz="24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Download Indigenous emojis at www.indigemoji.com.au  </a:t>
            </a:r>
          </a:p>
          <a:p>
            <a:pPr algn="l">
              <a:lnSpc>
                <a:spcPts val="1179"/>
              </a:lnSpc>
            </a:pPr>
          </a:p>
        </p:txBody>
      </p:sp>
      <p:grpSp>
        <p:nvGrpSpPr>
          <p:cNvPr name="Group 4" id="4"/>
          <p:cNvGrpSpPr/>
          <p:nvPr/>
        </p:nvGrpSpPr>
        <p:grpSpPr>
          <a:xfrm rot="0">
            <a:off x="10245604" y="2655246"/>
            <a:ext cx="7137397" cy="7137397"/>
            <a:chOff x="0" y="0"/>
            <a:chExt cx="9516529" cy="951652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9516491" cy="9516491"/>
            </a:xfrm>
            <a:custGeom>
              <a:avLst/>
              <a:gdLst/>
              <a:ahLst/>
              <a:cxnLst/>
              <a:rect r="r" b="b" t="t" l="l"/>
              <a:pathLst>
                <a:path h="9516491" w="9516491">
                  <a:moveTo>
                    <a:pt x="0" y="0"/>
                  </a:moveTo>
                  <a:lnTo>
                    <a:pt x="9516491" y="0"/>
                  </a:lnTo>
                  <a:lnTo>
                    <a:pt x="9516491" y="9516491"/>
                  </a:lnTo>
                  <a:lnTo>
                    <a:pt x="0" y="95164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-10800000">
            <a:off x="11729552" y="-475297"/>
            <a:ext cx="7137406" cy="4078653"/>
            <a:chOff x="0" y="0"/>
            <a:chExt cx="9516542" cy="5438204"/>
          </a:xfrm>
        </p:grpSpPr>
        <p:sp>
          <p:nvSpPr>
            <p:cNvPr name="Freeform 7" id="7" descr="Decorative"/>
            <p:cNvSpPr/>
            <p:nvPr/>
          </p:nvSpPr>
          <p:spPr>
            <a:xfrm flipH="true" flipV="false" rot="0">
              <a:off x="0" y="0"/>
              <a:ext cx="9516491" cy="5438140"/>
            </a:xfrm>
            <a:custGeom>
              <a:avLst/>
              <a:gdLst/>
              <a:ahLst/>
              <a:cxnLst/>
              <a:rect r="r" b="b" t="t" l="l"/>
              <a:pathLst>
                <a:path h="5438140" w="9516491">
                  <a:moveTo>
                    <a:pt x="9516491" y="0"/>
                  </a:moveTo>
                  <a:lnTo>
                    <a:pt x="0" y="0"/>
                  </a:lnTo>
                  <a:lnTo>
                    <a:pt x="0" y="5438140"/>
                  </a:lnTo>
                  <a:lnTo>
                    <a:pt x="9516491" y="5438140"/>
                  </a:lnTo>
                  <a:lnTo>
                    <a:pt x="9516491" y="0"/>
                  </a:lnTo>
                  <a:close/>
                </a:path>
              </a:pathLst>
            </a:custGeom>
            <a:blipFill>
              <a:blip r:embed="rId3"/>
              <a:stretch>
                <a:fillRect l="-251109" t="-245785" r="-176" b="-1"/>
              </a:stretch>
            </a:blipFill>
          </p:spPr>
        </p:sp>
      </p:grp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graphicFrame>
        <p:nvGraphicFramePr>
          <p:cNvPr name="Table 5" id="5"/>
          <p:cNvGraphicFramePr>
            <a:graphicFrameLocks noGrp="true"/>
          </p:cNvGraphicFramePr>
          <p:nvPr/>
        </p:nvGraphicFramePr>
        <p:xfrm>
          <a:off x="1028700" y="2544080"/>
          <a:ext cx="16230600" cy="6839672"/>
        </p:xfrm>
        <a:graphic>
          <a:graphicData uri="http://schemas.openxmlformats.org/drawingml/2006/table">
            <a:tbl>
              <a:tblPr/>
              <a:tblGrid>
                <a:gridCol w="2176699"/>
                <a:gridCol w="7026950"/>
                <a:gridCol w="7026950"/>
              </a:tblGrid>
              <a:tr h="132205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60"/>
                        </a:lnSpc>
                        <a:defRPr/>
                      </a:pPr>
                      <a:r>
                        <a:rPr lang="en-US" b="true" sz="2400">
                          <a:solidFill>
                            <a:srgbClr val="FFFFFF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Strategy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126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60"/>
                        </a:lnSpc>
                        <a:defRPr/>
                      </a:pPr>
                      <a:r>
                        <a:rPr lang="en-US" b="true" sz="2400">
                          <a:solidFill>
                            <a:srgbClr val="FFFFFF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Human approach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126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60"/>
                        </a:lnSpc>
                        <a:defRPr/>
                      </a:pPr>
                      <a:r>
                        <a:rPr lang="en-US" b="true" sz="2400">
                          <a:solidFill>
                            <a:srgbClr val="FFFFFF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Use of technology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1266"/>
                    </a:solidFill>
                  </a:tcPr>
                </a:tc>
              </a:tr>
              <a:tr h="143675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60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60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Use one’s past experience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60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Refers to past notes, documents and pictures in computers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205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60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2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60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Ask around (friends, advertisements)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60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Search Engine such as Google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675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60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3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60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Talk to consultants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60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AI Chatbots such as ChatGPT, Gemini, Deepseek, etc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205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60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4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60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Get a project manager and monitor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60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AI Agents, use of AI robots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TextBox 6" id="6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Strategy review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313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5400" y="-49050"/>
            <a:ext cx="18353398" cy="10336204"/>
          </a:xfrm>
          <a:custGeom>
            <a:avLst/>
            <a:gdLst/>
            <a:ahLst/>
            <a:cxnLst/>
            <a:rect r="r" b="b" t="t" l="l"/>
            <a:pathLst>
              <a:path h="10336204" w="18353398">
                <a:moveTo>
                  <a:pt x="0" y="0"/>
                </a:moveTo>
                <a:lnTo>
                  <a:pt x="18353398" y="0"/>
                </a:lnTo>
                <a:lnTo>
                  <a:pt x="18353398" y="10336204"/>
                </a:lnTo>
                <a:lnTo>
                  <a:pt x="0" y="103362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169" r="-1" b="-9179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685800" y="-685800"/>
            <a:ext cx="19774200" cy="11468400"/>
            <a:chOff x="0" y="0"/>
            <a:chExt cx="26365600" cy="152912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6365581" cy="15291181"/>
            </a:xfrm>
            <a:custGeom>
              <a:avLst/>
              <a:gdLst/>
              <a:ahLst/>
              <a:cxnLst/>
              <a:rect r="r" b="b" t="t" l="l"/>
              <a:pathLst>
                <a:path h="15291181" w="26365581">
                  <a:moveTo>
                    <a:pt x="0" y="0"/>
                  </a:moveTo>
                  <a:lnTo>
                    <a:pt x="26365581" y="0"/>
                  </a:lnTo>
                  <a:lnTo>
                    <a:pt x="26365581" y="15291181"/>
                  </a:lnTo>
                  <a:lnTo>
                    <a:pt x="0" y="15291181"/>
                  </a:lnTo>
                  <a:close/>
                </a:path>
              </a:pathLst>
            </a:custGeom>
            <a:solidFill>
              <a:srgbClr val="031366">
                <a:alpha val="31373"/>
              </a:srgbClr>
            </a:solidFill>
          </p:spPr>
        </p:sp>
      </p:grpSp>
      <p:sp>
        <p:nvSpPr>
          <p:cNvPr name="TextBox 5" id="5"/>
          <p:cNvSpPr txBox="true"/>
          <p:nvPr/>
        </p:nvSpPr>
        <p:spPr>
          <a:xfrm rot="0">
            <a:off x="714825" y="2762250"/>
            <a:ext cx="16858350" cy="4686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120"/>
              </a:lnSpc>
            </a:pPr>
            <a:r>
              <a:rPr lang="en-US" b="true" sz="760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Use of technology and AI is everywhere - it is important to understand it so you can stay safe.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313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5726430" cy="10287000"/>
          </a:xfrm>
          <a:custGeom>
            <a:avLst/>
            <a:gdLst/>
            <a:ahLst/>
            <a:cxnLst/>
            <a:rect r="r" b="b" t="t" l="l"/>
            <a:pathLst>
              <a:path h="10287000" w="5726430">
                <a:moveTo>
                  <a:pt x="0" y="0"/>
                </a:moveTo>
                <a:lnTo>
                  <a:pt x="5726430" y="0"/>
                </a:lnTo>
                <a:lnTo>
                  <a:pt x="572643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4529137"/>
            <a:ext cx="16230600" cy="1162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b="true" sz="720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AI chatbots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0521025" y="2501850"/>
            <a:ext cx="6294791" cy="629479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28288" y="0"/>
                  </a:moveTo>
                  <a:lnTo>
                    <a:pt x="784512" y="0"/>
                  </a:lnTo>
                  <a:cubicBezTo>
                    <a:pt x="800135" y="0"/>
                    <a:pt x="812800" y="12665"/>
                    <a:pt x="812800" y="28288"/>
                  </a:cubicBezTo>
                  <a:lnTo>
                    <a:pt x="812800" y="784512"/>
                  </a:lnTo>
                  <a:cubicBezTo>
                    <a:pt x="812800" y="800135"/>
                    <a:pt x="800135" y="812800"/>
                    <a:pt x="784512" y="812800"/>
                  </a:cubicBezTo>
                  <a:lnTo>
                    <a:pt x="28288" y="812800"/>
                  </a:lnTo>
                  <a:cubicBezTo>
                    <a:pt x="12665" y="812800"/>
                    <a:pt x="0" y="800135"/>
                    <a:pt x="0" y="784512"/>
                  </a:cubicBezTo>
                  <a:lnTo>
                    <a:pt x="0" y="28288"/>
                  </a:lnTo>
                  <a:cubicBezTo>
                    <a:pt x="0" y="12665"/>
                    <a:pt x="12665" y="0"/>
                    <a:pt x="28288" y="0"/>
                  </a:cubicBezTo>
                  <a:close/>
                </a:path>
              </a:pathLst>
            </a:custGeom>
            <a:blipFill>
              <a:blip r:embed="rId3"/>
              <a:stretch>
                <a:fillRect l="-24906" t="0" r="-24906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028700" y="3909981"/>
            <a:ext cx="8996821" cy="32404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80"/>
              </a:lnSpc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An AI chatbot is a computer program you can talk to. You simply type your questions and the chatbot types back with an answer.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What is an AI chatbot?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380277" y="8784686"/>
            <a:ext cx="1643318" cy="1328964"/>
          </a:xfrm>
          <a:custGeom>
            <a:avLst/>
            <a:gdLst/>
            <a:ahLst/>
            <a:cxnLst/>
            <a:rect r="r" b="b" t="t" l="l"/>
            <a:pathLst>
              <a:path h="1328964" w="1643318">
                <a:moveTo>
                  <a:pt x="0" y="0"/>
                </a:moveTo>
                <a:lnTo>
                  <a:pt x="1643317" y="0"/>
                </a:lnTo>
                <a:lnTo>
                  <a:pt x="1643317" y="1328964"/>
                </a:lnTo>
                <a:lnTo>
                  <a:pt x="0" y="13289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-11132"/>
            </a:stretch>
          </a:blipFill>
        </p:spPr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0521025" y="2501850"/>
            <a:ext cx="6294791" cy="629479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28288" y="0"/>
                  </a:moveTo>
                  <a:lnTo>
                    <a:pt x="784512" y="0"/>
                  </a:lnTo>
                  <a:cubicBezTo>
                    <a:pt x="800135" y="0"/>
                    <a:pt x="812800" y="12665"/>
                    <a:pt x="812800" y="28288"/>
                  </a:cubicBezTo>
                  <a:lnTo>
                    <a:pt x="812800" y="784512"/>
                  </a:lnTo>
                  <a:cubicBezTo>
                    <a:pt x="812800" y="800135"/>
                    <a:pt x="800135" y="812800"/>
                    <a:pt x="784512" y="812800"/>
                  </a:cubicBezTo>
                  <a:lnTo>
                    <a:pt x="28288" y="812800"/>
                  </a:lnTo>
                  <a:cubicBezTo>
                    <a:pt x="12665" y="812800"/>
                    <a:pt x="0" y="800135"/>
                    <a:pt x="0" y="784512"/>
                  </a:cubicBezTo>
                  <a:lnTo>
                    <a:pt x="0" y="28288"/>
                  </a:lnTo>
                  <a:cubicBezTo>
                    <a:pt x="0" y="12665"/>
                    <a:pt x="12665" y="0"/>
                    <a:pt x="28288" y="0"/>
                  </a:cubicBezTo>
                  <a:close/>
                </a:path>
              </a:pathLst>
            </a:custGeom>
            <a:blipFill>
              <a:blip r:embed="rId3"/>
              <a:stretch>
                <a:fillRect l="-24931" t="0" r="-24931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028700" y="3090831"/>
            <a:ext cx="8996821" cy="4878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80"/>
              </a:lnSpc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Some of the more common AI chatbots that you might know are:</a:t>
            </a:r>
          </a:p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ChatGPT</a:t>
            </a:r>
          </a:p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Gemini</a:t>
            </a:r>
          </a:p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Claude AI</a:t>
            </a:r>
          </a:p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Microsoft Copilot.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Well-known AI chatbots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380277" y="8784686"/>
            <a:ext cx="1643318" cy="1328964"/>
          </a:xfrm>
          <a:custGeom>
            <a:avLst/>
            <a:gdLst/>
            <a:ahLst/>
            <a:cxnLst/>
            <a:rect r="r" b="b" t="t" l="l"/>
            <a:pathLst>
              <a:path h="1328964" w="1643318">
                <a:moveTo>
                  <a:pt x="0" y="0"/>
                </a:moveTo>
                <a:lnTo>
                  <a:pt x="1643317" y="0"/>
                </a:lnTo>
                <a:lnTo>
                  <a:pt x="1643317" y="1328964"/>
                </a:lnTo>
                <a:lnTo>
                  <a:pt x="0" y="13289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-11132"/>
            </a:stretch>
          </a:blipFill>
        </p:spPr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144000" y="-150"/>
            <a:ext cx="9143800" cy="10287000"/>
            <a:chOff x="0" y="0"/>
            <a:chExt cx="12191733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191709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2191709">
                  <a:moveTo>
                    <a:pt x="0" y="0"/>
                  </a:moveTo>
                  <a:lnTo>
                    <a:pt x="12191709" y="0"/>
                  </a:lnTo>
                  <a:lnTo>
                    <a:pt x="12191709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31366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3214950" y="7531250"/>
            <a:ext cx="5073050" cy="2755752"/>
          </a:xfrm>
          <a:custGeom>
            <a:avLst/>
            <a:gdLst/>
            <a:ahLst/>
            <a:cxnLst/>
            <a:rect r="r" b="b" t="t" l="l"/>
            <a:pathLst>
              <a:path h="2755752" w="5073050">
                <a:moveTo>
                  <a:pt x="0" y="0"/>
                </a:moveTo>
                <a:lnTo>
                  <a:pt x="5073050" y="0"/>
                </a:lnTo>
                <a:lnTo>
                  <a:pt x="5073050" y="2755752"/>
                </a:lnTo>
                <a:lnTo>
                  <a:pt x="0" y="27557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0485" t="-273287" r="-3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0044294" y="845300"/>
            <a:ext cx="7343212" cy="8596401"/>
            <a:chOff x="0" y="0"/>
            <a:chExt cx="812800" cy="95151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951512"/>
            </a:xfrm>
            <a:custGeom>
              <a:avLst/>
              <a:gdLst/>
              <a:ahLst/>
              <a:cxnLst/>
              <a:rect r="r" b="b" t="t" l="l"/>
              <a:pathLst>
                <a:path h="951512" w="812800">
                  <a:moveTo>
                    <a:pt x="24249" y="0"/>
                  </a:moveTo>
                  <a:lnTo>
                    <a:pt x="788551" y="0"/>
                  </a:lnTo>
                  <a:cubicBezTo>
                    <a:pt x="794982" y="0"/>
                    <a:pt x="801150" y="2555"/>
                    <a:pt x="805698" y="7102"/>
                  </a:cubicBezTo>
                  <a:cubicBezTo>
                    <a:pt x="810245" y="11650"/>
                    <a:pt x="812800" y="17818"/>
                    <a:pt x="812800" y="24249"/>
                  </a:cubicBezTo>
                  <a:lnTo>
                    <a:pt x="812800" y="927263"/>
                  </a:lnTo>
                  <a:cubicBezTo>
                    <a:pt x="812800" y="940655"/>
                    <a:pt x="801943" y="951512"/>
                    <a:pt x="788551" y="951512"/>
                  </a:cubicBezTo>
                  <a:lnTo>
                    <a:pt x="24249" y="951512"/>
                  </a:lnTo>
                  <a:cubicBezTo>
                    <a:pt x="17818" y="951512"/>
                    <a:pt x="11650" y="948957"/>
                    <a:pt x="7102" y="944410"/>
                  </a:cubicBezTo>
                  <a:cubicBezTo>
                    <a:pt x="2555" y="939862"/>
                    <a:pt x="0" y="933694"/>
                    <a:pt x="0" y="927263"/>
                  </a:cubicBezTo>
                  <a:lnTo>
                    <a:pt x="0" y="24249"/>
                  </a:lnTo>
                  <a:cubicBezTo>
                    <a:pt x="0" y="17818"/>
                    <a:pt x="2555" y="11650"/>
                    <a:pt x="7102" y="7102"/>
                  </a:cubicBezTo>
                  <a:cubicBezTo>
                    <a:pt x="11650" y="2555"/>
                    <a:pt x="17818" y="0"/>
                    <a:pt x="24249" y="0"/>
                  </a:cubicBezTo>
                  <a:close/>
                </a:path>
              </a:pathLst>
            </a:custGeom>
            <a:blipFill>
              <a:blip r:embed="rId3"/>
              <a:stretch>
                <a:fillRect l="-72998" t="0" r="-2709" b="0"/>
              </a:stretch>
            </a:blip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13214950" y="7531250"/>
            <a:ext cx="5073050" cy="2755752"/>
          </a:xfrm>
          <a:custGeom>
            <a:avLst/>
            <a:gdLst/>
            <a:ahLst/>
            <a:cxnLst/>
            <a:rect r="r" b="b" t="t" l="l"/>
            <a:pathLst>
              <a:path h="2755752" w="5073050">
                <a:moveTo>
                  <a:pt x="0" y="0"/>
                </a:moveTo>
                <a:lnTo>
                  <a:pt x="5073050" y="0"/>
                </a:lnTo>
                <a:lnTo>
                  <a:pt x="5073050" y="2755752"/>
                </a:lnTo>
                <a:lnTo>
                  <a:pt x="0" y="27557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0485" t="-273287" r="-3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2806603" y="515248"/>
            <a:ext cx="3559234" cy="1026904"/>
            <a:chOff x="0" y="0"/>
            <a:chExt cx="1408576" cy="4064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408576" cy="406400"/>
            </a:xfrm>
            <a:custGeom>
              <a:avLst/>
              <a:gdLst/>
              <a:ahLst/>
              <a:cxnLst/>
              <a:rect r="r" b="b" t="t" l="l"/>
              <a:pathLst>
                <a:path h="406400" w="1408576">
                  <a:moveTo>
                    <a:pt x="1205376" y="0"/>
                  </a:moveTo>
                  <a:cubicBezTo>
                    <a:pt x="1317600" y="0"/>
                    <a:pt x="1408576" y="90976"/>
                    <a:pt x="1408576" y="203200"/>
                  </a:cubicBezTo>
                  <a:cubicBezTo>
                    <a:pt x="1408576" y="315424"/>
                    <a:pt x="1317600" y="406400"/>
                    <a:pt x="1205376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55325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04775"/>
              <a:ext cx="1408576" cy="5111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040"/>
                </a:lnSpc>
                <a:spcBef>
                  <a:spcPct val="0"/>
                </a:spcBef>
              </a:pPr>
              <a:r>
                <a:rPr lang="en-US" b="true" sz="3600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Activity</a:t>
              </a: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491048" y="3813660"/>
            <a:ext cx="8190343" cy="2421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80"/>
              </a:lnSpc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Let’s practice using AI chatbots together as a group and discuss our findings.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144000" y="-150"/>
            <a:ext cx="9143800" cy="10287000"/>
            <a:chOff x="0" y="0"/>
            <a:chExt cx="12191733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191709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2191709">
                  <a:moveTo>
                    <a:pt x="0" y="0"/>
                  </a:moveTo>
                  <a:lnTo>
                    <a:pt x="12191709" y="0"/>
                  </a:lnTo>
                  <a:lnTo>
                    <a:pt x="12191709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31366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3214950" y="7531250"/>
            <a:ext cx="5073050" cy="2755752"/>
          </a:xfrm>
          <a:custGeom>
            <a:avLst/>
            <a:gdLst/>
            <a:ahLst/>
            <a:cxnLst/>
            <a:rect r="r" b="b" t="t" l="l"/>
            <a:pathLst>
              <a:path h="2755752" w="5073050">
                <a:moveTo>
                  <a:pt x="0" y="0"/>
                </a:moveTo>
                <a:lnTo>
                  <a:pt x="5073050" y="0"/>
                </a:lnTo>
                <a:lnTo>
                  <a:pt x="5073050" y="2755752"/>
                </a:lnTo>
                <a:lnTo>
                  <a:pt x="0" y="27557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0485" t="-273287" r="-3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0044294" y="845300"/>
            <a:ext cx="7343212" cy="8596401"/>
            <a:chOff x="0" y="0"/>
            <a:chExt cx="812800" cy="95151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951512"/>
            </a:xfrm>
            <a:custGeom>
              <a:avLst/>
              <a:gdLst/>
              <a:ahLst/>
              <a:cxnLst/>
              <a:rect r="r" b="b" t="t" l="l"/>
              <a:pathLst>
                <a:path h="951512" w="812800">
                  <a:moveTo>
                    <a:pt x="24249" y="0"/>
                  </a:moveTo>
                  <a:lnTo>
                    <a:pt x="788551" y="0"/>
                  </a:lnTo>
                  <a:cubicBezTo>
                    <a:pt x="794982" y="0"/>
                    <a:pt x="801150" y="2555"/>
                    <a:pt x="805698" y="7102"/>
                  </a:cubicBezTo>
                  <a:cubicBezTo>
                    <a:pt x="810245" y="11650"/>
                    <a:pt x="812800" y="17818"/>
                    <a:pt x="812800" y="24249"/>
                  </a:cubicBezTo>
                  <a:lnTo>
                    <a:pt x="812800" y="927263"/>
                  </a:lnTo>
                  <a:cubicBezTo>
                    <a:pt x="812800" y="940655"/>
                    <a:pt x="801943" y="951512"/>
                    <a:pt x="788551" y="951512"/>
                  </a:cubicBezTo>
                  <a:lnTo>
                    <a:pt x="24249" y="951512"/>
                  </a:lnTo>
                  <a:cubicBezTo>
                    <a:pt x="17818" y="951512"/>
                    <a:pt x="11650" y="948957"/>
                    <a:pt x="7102" y="944410"/>
                  </a:cubicBezTo>
                  <a:cubicBezTo>
                    <a:pt x="2555" y="939862"/>
                    <a:pt x="0" y="933694"/>
                    <a:pt x="0" y="927263"/>
                  </a:cubicBezTo>
                  <a:lnTo>
                    <a:pt x="0" y="24249"/>
                  </a:lnTo>
                  <a:cubicBezTo>
                    <a:pt x="0" y="17818"/>
                    <a:pt x="2555" y="11650"/>
                    <a:pt x="7102" y="7102"/>
                  </a:cubicBezTo>
                  <a:cubicBezTo>
                    <a:pt x="11650" y="2555"/>
                    <a:pt x="17818" y="0"/>
                    <a:pt x="24249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14066" r="0" b="-14066"/>
              </a:stretch>
            </a:blip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13214950" y="7531250"/>
            <a:ext cx="5073050" cy="2755752"/>
          </a:xfrm>
          <a:custGeom>
            <a:avLst/>
            <a:gdLst/>
            <a:ahLst/>
            <a:cxnLst/>
            <a:rect r="r" b="b" t="t" l="l"/>
            <a:pathLst>
              <a:path h="2755752" w="5073050">
                <a:moveTo>
                  <a:pt x="0" y="0"/>
                </a:moveTo>
                <a:lnTo>
                  <a:pt x="5073050" y="0"/>
                </a:lnTo>
                <a:lnTo>
                  <a:pt x="5073050" y="2755752"/>
                </a:lnTo>
                <a:lnTo>
                  <a:pt x="0" y="27557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0485" t="-273287" r="-3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2806603" y="515248"/>
            <a:ext cx="3559234" cy="1026904"/>
            <a:chOff x="0" y="0"/>
            <a:chExt cx="1408576" cy="4064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408576" cy="406400"/>
            </a:xfrm>
            <a:custGeom>
              <a:avLst/>
              <a:gdLst/>
              <a:ahLst/>
              <a:cxnLst/>
              <a:rect r="r" b="b" t="t" l="l"/>
              <a:pathLst>
                <a:path h="406400" w="1408576">
                  <a:moveTo>
                    <a:pt x="1205376" y="0"/>
                  </a:moveTo>
                  <a:cubicBezTo>
                    <a:pt x="1317600" y="0"/>
                    <a:pt x="1408576" y="90976"/>
                    <a:pt x="1408576" y="203200"/>
                  </a:cubicBezTo>
                  <a:cubicBezTo>
                    <a:pt x="1408576" y="315424"/>
                    <a:pt x="1317600" y="406400"/>
                    <a:pt x="1205376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55325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04775"/>
              <a:ext cx="1408576" cy="5111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040"/>
                </a:lnSpc>
                <a:spcBef>
                  <a:spcPct val="0"/>
                </a:spcBef>
              </a:pPr>
              <a:r>
                <a:rPr lang="en-US" b="true" sz="3600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Activity</a:t>
              </a: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491048" y="1922145"/>
            <a:ext cx="8190343" cy="73361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80"/>
              </a:lnSpc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Open ChatGPT on your mobile devices or computer, and give the following instruction or prompt:</a:t>
            </a:r>
          </a:p>
          <a:p>
            <a:pPr algn="l">
              <a:lnSpc>
                <a:spcPts val="6480"/>
              </a:lnSpc>
            </a:pPr>
          </a:p>
          <a:p>
            <a:pPr algn="l">
              <a:lnSpc>
                <a:spcPts val="6480"/>
              </a:lnSpc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“Please plan a wedding reception for me”.</a:t>
            </a:r>
          </a:p>
          <a:p>
            <a:pPr algn="l">
              <a:lnSpc>
                <a:spcPts val="6480"/>
              </a:lnSpc>
            </a:pPr>
          </a:p>
          <a:p>
            <a:pPr algn="l">
              <a:lnSpc>
                <a:spcPts val="6480"/>
              </a:lnSpc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Submit it. See what it comes back with.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144000" y="-150"/>
            <a:ext cx="9143800" cy="10287000"/>
            <a:chOff x="0" y="0"/>
            <a:chExt cx="12191733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191709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2191709">
                  <a:moveTo>
                    <a:pt x="0" y="0"/>
                  </a:moveTo>
                  <a:lnTo>
                    <a:pt x="12191709" y="0"/>
                  </a:lnTo>
                  <a:lnTo>
                    <a:pt x="12191709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31366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3214950" y="7531250"/>
            <a:ext cx="5073050" cy="2755752"/>
          </a:xfrm>
          <a:custGeom>
            <a:avLst/>
            <a:gdLst/>
            <a:ahLst/>
            <a:cxnLst/>
            <a:rect r="r" b="b" t="t" l="l"/>
            <a:pathLst>
              <a:path h="2755752" w="5073050">
                <a:moveTo>
                  <a:pt x="0" y="0"/>
                </a:moveTo>
                <a:lnTo>
                  <a:pt x="5073050" y="0"/>
                </a:lnTo>
                <a:lnTo>
                  <a:pt x="5073050" y="2755752"/>
                </a:lnTo>
                <a:lnTo>
                  <a:pt x="0" y="27557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0485" t="-273287" r="-3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0044294" y="845300"/>
            <a:ext cx="7343212" cy="8596401"/>
            <a:chOff x="0" y="0"/>
            <a:chExt cx="812800" cy="95151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951512"/>
            </a:xfrm>
            <a:custGeom>
              <a:avLst/>
              <a:gdLst/>
              <a:ahLst/>
              <a:cxnLst/>
              <a:rect r="r" b="b" t="t" l="l"/>
              <a:pathLst>
                <a:path h="951512" w="812800">
                  <a:moveTo>
                    <a:pt x="24249" y="0"/>
                  </a:moveTo>
                  <a:lnTo>
                    <a:pt x="788551" y="0"/>
                  </a:lnTo>
                  <a:cubicBezTo>
                    <a:pt x="794982" y="0"/>
                    <a:pt x="801150" y="2555"/>
                    <a:pt x="805698" y="7102"/>
                  </a:cubicBezTo>
                  <a:cubicBezTo>
                    <a:pt x="810245" y="11650"/>
                    <a:pt x="812800" y="17818"/>
                    <a:pt x="812800" y="24249"/>
                  </a:cubicBezTo>
                  <a:lnTo>
                    <a:pt x="812800" y="927263"/>
                  </a:lnTo>
                  <a:cubicBezTo>
                    <a:pt x="812800" y="940655"/>
                    <a:pt x="801943" y="951512"/>
                    <a:pt x="788551" y="951512"/>
                  </a:cubicBezTo>
                  <a:lnTo>
                    <a:pt x="24249" y="951512"/>
                  </a:lnTo>
                  <a:cubicBezTo>
                    <a:pt x="17818" y="951512"/>
                    <a:pt x="11650" y="948957"/>
                    <a:pt x="7102" y="944410"/>
                  </a:cubicBezTo>
                  <a:cubicBezTo>
                    <a:pt x="2555" y="939862"/>
                    <a:pt x="0" y="933694"/>
                    <a:pt x="0" y="927263"/>
                  </a:cubicBezTo>
                  <a:lnTo>
                    <a:pt x="0" y="24249"/>
                  </a:lnTo>
                  <a:cubicBezTo>
                    <a:pt x="0" y="17818"/>
                    <a:pt x="2555" y="11650"/>
                    <a:pt x="7102" y="7102"/>
                  </a:cubicBezTo>
                  <a:cubicBezTo>
                    <a:pt x="11650" y="2555"/>
                    <a:pt x="17818" y="0"/>
                    <a:pt x="24249" y="0"/>
                  </a:cubicBezTo>
                  <a:close/>
                </a:path>
              </a:pathLst>
            </a:custGeom>
            <a:blipFill>
              <a:blip r:embed="rId3"/>
              <a:stretch>
                <a:fillRect l="-37854" t="0" r="-37854" b="0"/>
              </a:stretch>
            </a:blip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13214950" y="7531250"/>
            <a:ext cx="5073050" cy="2755752"/>
          </a:xfrm>
          <a:custGeom>
            <a:avLst/>
            <a:gdLst/>
            <a:ahLst/>
            <a:cxnLst/>
            <a:rect r="r" b="b" t="t" l="l"/>
            <a:pathLst>
              <a:path h="2755752" w="5073050">
                <a:moveTo>
                  <a:pt x="0" y="0"/>
                </a:moveTo>
                <a:lnTo>
                  <a:pt x="5073050" y="0"/>
                </a:lnTo>
                <a:lnTo>
                  <a:pt x="5073050" y="2755752"/>
                </a:lnTo>
                <a:lnTo>
                  <a:pt x="0" y="27557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0485" t="-273287" r="-3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2806603" y="515248"/>
            <a:ext cx="3559234" cy="1026904"/>
            <a:chOff x="0" y="0"/>
            <a:chExt cx="1408576" cy="4064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408576" cy="406400"/>
            </a:xfrm>
            <a:custGeom>
              <a:avLst/>
              <a:gdLst/>
              <a:ahLst/>
              <a:cxnLst/>
              <a:rect r="r" b="b" t="t" l="l"/>
              <a:pathLst>
                <a:path h="406400" w="1408576">
                  <a:moveTo>
                    <a:pt x="1205376" y="0"/>
                  </a:moveTo>
                  <a:cubicBezTo>
                    <a:pt x="1317600" y="0"/>
                    <a:pt x="1408576" y="90976"/>
                    <a:pt x="1408576" y="203200"/>
                  </a:cubicBezTo>
                  <a:cubicBezTo>
                    <a:pt x="1408576" y="315424"/>
                    <a:pt x="1317600" y="406400"/>
                    <a:pt x="1205376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55325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04775"/>
              <a:ext cx="1408576" cy="5111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040"/>
                </a:lnSpc>
                <a:spcBef>
                  <a:spcPct val="0"/>
                </a:spcBef>
              </a:pPr>
              <a:r>
                <a:rPr lang="en-US" b="true" sz="3600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Activity</a:t>
              </a: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491048" y="3813660"/>
            <a:ext cx="8190343" cy="2421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80"/>
              </a:lnSpc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What do you think about the response that the AI chatbot gave you?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144000" y="-150"/>
            <a:ext cx="9143800" cy="10287000"/>
            <a:chOff x="0" y="0"/>
            <a:chExt cx="12191733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191709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2191709">
                  <a:moveTo>
                    <a:pt x="0" y="0"/>
                  </a:moveTo>
                  <a:lnTo>
                    <a:pt x="12191709" y="0"/>
                  </a:lnTo>
                  <a:lnTo>
                    <a:pt x="12191709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31366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3214950" y="7531250"/>
            <a:ext cx="5073050" cy="2755752"/>
          </a:xfrm>
          <a:custGeom>
            <a:avLst/>
            <a:gdLst/>
            <a:ahLst/>
            <a:cxnLst/>
            <a:rect r="r" b="b" t="t" l="l"/>
            <a:pathLst>
              <a:path h="2755752" w="5073050">
                <a:moveTo>
                  <a:pt x="0" y="0"/>
                </a:moveTo>
                <a:lnTo>
                  <a:pt x="5073050" y="0"/>
                </a:lnTo>
                <a:lnTo>
                  <a:pt x="5073050" y="2755752"/>
                </a:lnTo>
                <a:lnTo>
                  <a:pt x="0" y="27557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0485" t="-273287" r="-3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0044294" y="845300"/>
            <a:ext cx="7343212" cy="8596401"/>
            <a:chOff x="0" y="0"/>
            <a:chExt cx="812800" cy="95151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951512"/>
            </a:xfrm>
            <a:custGeom>
              <a:avLst/>
              <a:gdLst/>
              <a:ahLst/>
              <a:cxnLst/>
              <a:rect r="r" b="b" t="t" l="l"/>
              <a:pathLst>
                <a:path h="951512" w="812800">
                  <a:moveTo>
                    <a:pt x="24249" y="0"/>
                  </a:moveTo>
                  <a:lnTo>
                    <a:pt x="788551" y="0"/>
                  </a:lnTo>
                  <a:cubicBezTo>
                    <a:pt x="794982" y="0"/>
                    <a:pt x="801150" y="2555"/>
                    <a:pt x="805698" y="7102"/>
                  </a:cubicBezTo>
                  <a:cubicBezTo>
                    <a:pt x="810245" y="11650"/>
                    <a:pt x="812800" y="17818"/>
                    <a:pt x="812800" y="24249"/>
                  </a:cubicBezTo>
                  <a:lnTo>
                    <a:pt x="812800" y="927263"/>
                  </a:lnTo>
                  <a:cubicBezTo>
                    <a:pt x="812800" y="940655"/>
                    <a:pt x="801943" y="951512"/>
                    <a:pt x="788551" y="951512"/>
                  </a:cubicBezTo>
                  <a:lnTo>
                    <a:pt x="24249" y="951512"/>
                  </a:lnTo>
                  <a:cubicBezTo>
                    <a:pt x="17818" y="951512"/>
                    <a:pt x="11650" y="948957"/>
                    <a:pt x="7102" y="944410"/>
                  </a:cubicBezTo>
                  <a:cubicBezTo>
                    <a:pt x="2555" y="939862"/>
                    <a:pt x="0" y="933694"/>
                    <a:pt x="0" y="927263"/>
                  </a:cubicBezTo>
                  <a:lnTo>
                    <a:pt x="0" y="24249"/>
                  </a:lnTo>
                  <a:cubicBezTo>
                    <a:pt x="0" y="17818"/>
                    <a:pt x="2555" y="11650"/>
                    <a:pt x="7102" y="7102"/>
                  </a:cubicBezTo>
                  <a:cubicBezTo>
                    <a:pt x="11650" y="2555"/>
                    <a:pt x="17818" y="0"/>
                    <a:pt x="24249" y="0"/>
                  </a:cubicBezTo>
                  <a:close/>
                </a:path>
              </a:pathLst>
            </a:custGeom>
            <a:blipFill>
              <a:blip r:embed="rId3"/>
              <a:stretch>
                <a:fillRect l="-72851" t="0" r="-35266" b="0"/>
              </a:stretch>
            </a:blip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13214950" y="7531250"/>
            <a:ext cx="5073050" cy="2755752"/>
          </a:xfrm>
          <a:custGeom>
            <a:avLst/>
            <a:gdLst/>
            <a:ahLst/>
            <a:cxnLst/>
            <a:rect r="r" b="b" t="t" l="l"/>
            <a:pathLst>
              <a:path h="2755752" w="5073050">
                <a:moveTo>
                  <a:pt x="0" y="0"/>
                </a:moveTo>
                <a:lnTo>
                  <a:pt x="5073050" y="0"/>
                </a:lnTo>
                <a:lnTo>
                  <a:pt x="5073050" y="2755752"/>
                </a:lnTo>
                <a:lnTo>
                  <a:pt x="0" y="27557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0485" t="-273287" r="-3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2806603" y="515248"/>
            <a:ext cx="3559234" cy="1026904"/>
            <a:chOff x="0" y="0"/>
            <a:chExt cx="1408576" cy="4064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408576" cy="406400"/>
            </a:xfrm>
            <a:custGeom>
              <a:avLst/>
              <a:gdLst/>
              <a:ahLst/>
              <a:cxnLst/>
              <a:rect r="r" b="b" t="t" l="l"/>
              <a:pathLst>
                <a:path h="406400" w="1408576">
                  <a:moveTo>
                    <a:pt x="1205376" y="0"/>
                  </a:moveTo>
                  <a:cubicBezTo>
                    <a:pt x="1317600" y="0"/>
                    <a:pt x="1408576" y="90976"/>
                    <a:pt x="1408576" y="203200"/>
                  </a:cubicBezTo>
                  <a:cubicBezTo>
                    <a:pt x="1408576" y="315424"/>
                    <a:pt x="1317600" y="406400"/>
                    <a:pt x="1205376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55325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04775"/>
              <a:ext cx="1408576" cy="5111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040"/>
                </a:lnSpc>
                <a:spcBef>
                  <a:spcPct val="0"/>
                </a:spcBef>
              </a:pPr>
              <a:r>
                <a:rPr lang="en-US" b="true" sz="3600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Activity</a:t>
              </a: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491048" y="2584935"/>
            <a:ext cx="8190343" cy="4878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80"/>
              </a:lnSpc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AI chatbots can also help you create images.</a:t>
            </a:r>
          </a:p>
          <a:p>
            <a:pPr algn="l">
              <a:lnSpc>
                <a:spcPts val="6480"/>
              </a:lnSpc>
            </a:pPr>
          </a:p>
          <a:p>
            <a:pPr algn="l">
              <a:lnSpc>
                <a:spcPts val="6480"/>
              </a:lnSpc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Let’s use ChatGPT to help us create images by providing a text description.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144000" y="-150"/>
            <a:ext cx="9143800" cy="10287000"/>
            <a:chOff x="0" y="0"/>
            <a:chExt cx="12191733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191709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2191709">
                  <a:moveTo>
                    <a:pt x="0" y="0"/>
                  </a:moveTo>
                  <a:lnTo>
                    <a:pt x="12191709" y="0"/>
                  </a:lnTo>
                  <a:lnTo>
                    <a:pt x="12191709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31366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3214950" y="7531250"/>
            <a:ext cx="5073050" cy="2755752"/>
          </a:xfrm>
          <a:custGeom>
            <a:avLst/>
            <a:gdLst/>
            <a:ahLst/>
            <a:cxnLst/>
            <a:rect r="r" b="b" t="t" l="l"/>
            <a:pathLst>
              <a:path h="2755752" w="5073050">
                <a:moveTo>
                  <a:pt x="0" y="0"/>
                </a:moveTo>
                <a:lnTo>
                  <a:pt x="5073050" y="0"/>
                </a:lnTo>
                <a:lnTo>
                  <a:pt x="5073050" y="2755752"/>
                </a:lnTo>
                <a:lnTo>
                  <a:pt x="0" y="27557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0485" t="-273287" r="-3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0044294" y="845300"/>
            <a:ext cx="7343212" cy="8596401"/>
            <a:chOff x="0" y="0"/>
            <a:chExt cx="812800" cy="95151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951512"/>
            </a:xfrm>
            <a:custGeom>
              <a:avLst/>
              <a:gdLst/>
              <a:ahLst/>
              <a:cxnLst/>
              <a:rect r="r" b="b" t="t" l="l"/>
              <a:pathLst>
                <a:path h="951512" w="812800">
                  <a:moveTo>
                    <a:pt x="24249" y="0"/>
                  </a:moveTo>
                  <a:lnTo>
                    <a:pt x="788551" y="0"/>
                  </a:lnTo>
                  <a:cubicBezTo>
                    <a:pt x="794982" y="0"/>
                    <a:pt x="801150" y="2555"/>
                    <a:pt x="805698" y="7102"/>
                  </a:cubicBezTo>
                  <a:cubicBezTo>
                    <a:pt x="810245" y="11650"/>
                    <a:pt x="812800" y="17818"/>
                    <a:pt x="812800" y="24249"/>
                  </a:cubicBezTo>
                  <a:lnTo>
                    <a:pt x="812800" y="927263"/>
                  </a:lnTo>
                  <a:cubicBezTo>
                    <a:pt x="812800" y="940655"/>
                    <a:pt x="801943" y="951512"/>
                    <a:pt x="788551" y="951512"/>
                  </a:cubicBezTo>
                  <a:lnTo>
                    <a:pt x="24249" y="951512"/>
                  </a:lnTo>
                  <a:cubicBezTo>
                    <a:pt x="17818" y="951512"/>
                    <a:pt x="11650" y="948957"/>
                    <a:pt x="7102" y="944410"/>
                  </a:cubicBezTo>
                  <a:cubicBezTo>
                    <a:pt x="2555" y="939862"/>
                    <a:pt x="0" y="933694"/>
                    <a:pt x="0" y="927263"/>
                  </a:cubicBezTo>
                  <a:lnTo>
                    <a:pt x="0" y="24249"/>
                  </a:lnTo>
                  <a:cubicBezTo>
                    <a:pt x="0" y="17818"/>
                    <a:pt x="2555" y="11650"/>
                    <a:pt x="7102" y="7102"/>
                  </a:cubicBezTo>
                  <a:cubicBezTo>
                    <a:pt x="11650" y="2555"/>
                    <a:pt x="17818" y="0"/>
                    <a:pt x="24249" y="0"/>
                  </a:cubicBezTo>
                  <a:close/>
                </a:path>
              </a:pathLst>
            </a:custGeom>
            <a:blipFill>
              <a:blip r:embed="rId3"/>
              <a:stretch>
                <a:fillRect l="-37719" t="0" r="-37719" b="0"/>
              </a:stretch>
            </a:blip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13214950" y="7531250"/>
            <a:ext cx="5073050" cy="2755752"/>
          </a:xfrm>
          <a:custGeom>
            <a:avLst/>
            <a:gdLst/>
            <a:ahLst/>
            <a:cxnLst/>
            <a:rect r="r" b="b" t="t" l="l"/>
            <a:pathLst>
              <a:path h="2755752" w="5073050">
                <a:moveTo>
                  <a:pt x="0" y="0"/>
                </a:moveTo>
                <a:lnTo>
                  <a:pt x="5073050" y="0"/>
                </a:lnTo>
                <a:lnTo>
                  <a:pt x="5073050" y="2755752"/>
                </a:lnTo>
                <a:lnTo>
                  <a:pt x="0" y="27557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0485" t="-273287" r="-3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2806603" y="515248"/>
            <a:ext cx="3559234" cy="1026904"/>
            <a:chOff x="0" y="0"/>
            <a:chExt cx="1408576" cy="4064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408576" cy="406400"/>
            </a:xfrm>
            <a:custGeom>
              <a:avLst/>
              <a:gdLst/>
              <a:ahLst/>
              <a:cxnLst/>
              <a:rect r="r" b="b" t="t" l="l"/>
              <a:pathLst>
                <a:path h="406400" w="1408576">
                  <a:moveTo>
                    <a:pt x="1205376" y="0"/>
                  </a:moveTo>
                  <a:cubicBezTo>
                    <a:pt x="1317600" y="0"/>
                    <a:pt x="1408576" y="90976"/>
                    <a:pt x="1408576" y="203200"/>
                  </a:cubicBezTo>
                  <a:cubicBezTo>
                    <a:pt x="1408576" y="315424"/>
                    <a:pt x="1317600" y="406400"/>
                    <a:pt x="1205376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55325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04775"/>
              <a:ext cx="1408576" cy="5111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040"/>
                </a:lnSpc>
                <a:spcBef>
                  <a:spcPct val="0"/>
                </a:spcBef>
              </a:pPr>
              <a:r>
                <a:rPr lang="en-US" b="true" sz="3600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Activity</a:t>
              </a: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491048" y="2994510"/>
            <a:ext cx="8190343" cy="40595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Use the text to image feature in ChatGPT.</a:t>
            </a:r>
          </a:p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Describe a picture that you want it to create for you.</a:t>
            </a:r>
          </a:p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See what it comes back with.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312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8622375" y="-2352445"/>
            <a:ext cx="18816009" cy="18718948"/>
          </a:xfrm>
          <a:custGeom>
            <a:avLst/>
            <a:gdLst/>
            <a:ahLst/>
            <a:cxnLst/>
            <a:rect r="r" b="b" t="t" l="l"/>
            <a:pathLst>
              <a:path h="18718948" w="18816009">
                <a:moveTo>
                  <a:pt x="0" y="0"/>
                </a:moveTo>
                <a:lnTo>
                  <a:pt x="18816009" y="0"/>
                </a:lnTo>
                <a:lnTo>
                  <a:pt x="18816009" y="18718947"/>
                </a:lnTo>
                <a:lnTo>
                  <a:pt x="0" y="187189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14825" y="924325"/>
            <a:ext cx="1685835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Agenda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714825" y="2079250"/>
            <a:ext cx="7907550" cy="657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00"/>
              </a:lnSpc>
            </a:pPr>
            <a:r>
              <a:rPr lang="en-US" sz="3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 today‘s session, we will be covering: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811425" y="3657375"/>
            <a:ext cx="6374550" cy="33432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104513" indent="-552257" lvl="1">
              <a:lnSpc>
                <a:spcPts val="5399"/>
              </a:lnSpc>
              <a:buFont typeface="Arial"/>
              <a:buChar char="•"/>
            </a:pPr>
            <a:r>
              <a:rPr lang="en-US" sz="2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Introduction</a:t>
            </a:r>
          </a:p>
          <a:p>
            <a:pPr algn="l" marL="1104513" indent="-552257" lvl="1">
              <a:lnSpc>
                <a:spcPts val="5399"/>
              </a:lnSpc>
              <a:buFont typeface="Arial"/>
              <a:buChar char="•"/>
            </a:pPr>
            <a:r>
              <a:rPr lang="en-US" sz="2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What is AI?</a:t>
            </a:r>
          </a:p>
          <a:p>
            <a:pPr algn="l" marL="1104513" indent="-552257" lvl="1">
              <a:lnSpc>
                <a:spcPts val="5399"/>
              </a:lnSpc>
              <a:buFont typeface="Arial"/>
              <a:buChar char="•"/>
            </a:pPr>
            <a:r>
              <a:rPr lang="en-US" sz="2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Example scenario</a:t>
            </a:r>
          </a:p>
          <a:p>
            <a:pPr algn="l" marL="1104513" indent="-552257" lvl="1">
              <a:lnSpc>
                <a:spcPts val="5399"/>
              </a:lnSpc>
              <a:buFont typeface="Arial"/>
              <a:buChar char="•"/>
            </a:pPr>
            <a:r>
              <a:rPr lang="en-US" sz="2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AI chatbots</a:t>
            </a:r>
          </a:p>
          <a:p>
            <a:pPr algn="l" marL="1104513" indent="-552257" lvl="1">
              <a:lnSpc>
                <a:spcPts val="5399"/>
              </a:lnSpc>
              <a:buFont typeface="Arial"/>
              <a:buChar char="•"/>
            </a:pPr>
            <a:r>
              <a:rPr lang="en-US" sz="2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AI safety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144000" y="-150"/>
            <a:ext cx="9143800" cy="10287000"/>
            <a:chOff x="0" y="0"/>
            <a:chExt cx="12191733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191709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2191709">
                  <a:moveTo>
                    <a:pt x="0" y="0"/>
                  </a:moveTo>
                  <a:lnTo>
                    <a:pt x="12191709" y="0"/>
                  </a:lnTo>
                  <a:lnTo>
                    <a:pt x="12191709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31366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3214950" y="7531250"/>
            <a:ext cx="5073050" cy="2755752"/>
          </a:xfrm>
          <a:custGeom>
            <a:avLst/>
            <a:gdLst/>
            <a:ahLst/>
            <a:cxnLst/>
            <a:rect r="r" b="b" t="t" l="l"/>
            <a:pathLst>
              <a:path h="2755752" w="5073050">
                <a:moveTo>
                  <a:pt x="0" y="0"/>
                </a:moveTo>
                <a:lnTo>
                  <a:pt x="5073050" y="0"/>
                </a:lnTo>
                <a:lnTo>
                  <a:pt x="5073050" y="2755752"/>
                </a:lnTo>
                <a:lnTo>
                  <a:pt x="0" y="27557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0485" t="-273287" r="-3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0044294" y="845300"/>
            <a:ext cx="7343212" cy="8596401"/>
            <a:chOff x="0" y="0"/>
            <a:chExt cx="812800" cy="95151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951512"/>
            </a:xfrm>
            <a:custGeom>
              <a:avLst/>
              <a:gdLst/>
              <a:ahLst/>
              <a:cxnLst/>
              <a:rect r="r" b="b" t="t" l="l"/>
              <a:pathLst>
                <a:path h="951512" w="812800">
                  <a:moveTo>
                    <a:pt x="24249" y="0"/>
                  </a:moveTo>
                  <a:lnTo>
                    <a:pt x="788551" y="0"/>
                  </a:lnTo>
                  <a:cubicBezTo>
                    <a:pt x="794982" y="0"/>
                    <a:pt x="801150" y="2555"/>
                    <a:pt x="805698" y="7102"/>
                  </a:cubicBezTo>
                  <a:cubicBezTo>
                    <a:pt x="810245" y="11650"/>
                    <a:pt x="812800" y="17818"/>
                    <a:pt x="812800" y="24249"/>
                  </a:cubicBezTo>
                  <a:lnTo>
                    <a:pt x="812800" y="927263"/>
                  </a:lnTo>
                  <a:cubicBezTo>
                    <a:pt x="812800" y="940655"/>
                    <a:pt x="801943" y="951512"/>
                    <a:pt x="788551" y="951512"/>
                  </a:cubicBezTo>
                  <a:lnTo>
                    <a:pt x="24249" y="951512"/>
                  </a:lnTo>
                  <a:cubicBezTo>
                    <a:pt x="17818" y="951512"/>
                    <a:pt x="11650" y="948957"/>
                    <a:pt x="7102" y="944410"/>
                  </a:cubicBezTo>
                  <a:cubicBezTo>
                    <a:pt x="2555" y="939862"/>
                    <a:pt x="0" y="933694"/>
                    <a:pt x="0" y="927263"/>
                  </a:cubicBezTo>
                  <a:lnTo>
                    <a:pt x="0" y="24249"/>
                  </a:lnTo>
                  <a:cubicBezTo>
                    <a:pt x="0" y="17818"/>
                    <a:pt x="2555" y="11650"/>
                    <a:pt x="7102" y="7102"/>
                  </a:cubicBezTo>
                  <a:cubicBezTo>
                    <a:pt x="11650" y="2555"/>
                    <a:pt x="17818" y="0"/>
                    <a:pt x="24249" y="0"/>
                  </a:cubicBezTo>
                  <a:close/>
                </a:path>
              </a:pathLst>
            </a:custGeom>
            <a:blipFill>
              <a:blip r:embed="rId3"/>
              <a:stretch>
                <a:fillRect l="-54058" t="0" r="-54058" b="0"/>
              </a:stretch>
            </a:blip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13214950" y="7531250"/>
            <a:ext cx="5073050" cy="2755752"/>
          </a:xfrm>
          <a:custGeom>
            <a:avLst/>
            <a:gdLst/>
            <a:ahLst/>
            <a:cxnLst/>
            <a:rect r="r" b="b" t="t" l="l"/>
            <a:pathLst>
              <a:path h="2755752" w="5073050">
                <a:moveTo>
                  <a:pt x="0" y="0"/>
                </a:moveTo>
                <a:lnTo>
                  <a:pt x="5073050" y="0"/>
                </a:lnTo>
                <a:lnTo>
                  <a:pt x="5073050" y="2755752"/>
                </a:lnTo>
                <a:lnTo>
                  <a:pt x="0" y="27557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0485" t="-273287" r="-3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2806603" y="515248"/>
            <a:ext cx="3559234" cy="1026904"/>
            <a:chOff x="0" y="0"/>
            <a:chExt cx="1408576" cy="4064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408576" cy="406400"/>
            </a:xfrm>
            <a:custGeom>
              <a:avLst/>
              <a:gdLst/>
              <a:ahLst/>
              <a:cxnLst/>
              <a:rect r="r" b="b" t="t" l="l"/>
              <a:pathLst>
                <a:path h="406400" w="1408576">
                  <a:moveTo>
                    <a:pt x="1205376" y="0"/>
                  </a:moveTo>
                  <a:cubicBezTo>
                    <a:pt x="1317600" y="0"/>
                    <a:pt x="1408576" y="90976"/>
                    <a:pt x="1408576" y="203200"/>
                  </a:cubicBezTo>
                  <a:cubicBezTo>
                    <a:pt x="1408576" y="315424"/>
                    <a:pt x="1317600" y="406400"/>
                    <a:pt x="1205376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55325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04775"/>
              <a:ext cx="1408576" cy="5111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040"/>
                </a:lnSpc>
                <a:spcBef>
                  <a:spcPct val="0"/>
                </a:spcBef>
              </a:pPr>
              <a:r>
                <a:rPr lang="en-US" b="true" sz="3600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Activity</a:t>
              </a: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491048" y="4223235"/>
            <a:ext cx="8190343" cy="16021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80"/>
              </a:lnSpc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What do you think about the image that was created for you?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313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620099"/>
            <a:ext cx="18288000" cy="12203084"/>
          </a:xfrm>
          <a:custGeom>
            <a:avLst/>
            <a:gdLst/>
            <a:ahLst/>
            <a:cxnLst/>
            <a:rect r="r" b="b" t="t" l="l"/>
            <a:pathLst>
              <a:path h="12203084" w="18288000">
                <a:moveTo>
                  <a:pt x="0" y="0"/>
                </a:moveTo>
                <a:lnTo>
                  <a:pt x="18288000" y="0"/>
                </a:lnTo>
                <a:lnTo>
                  <a:pt x="18288000" y="12203084"/>
                </a:lnTo>
                <a:lnTo>
                  <a:pt x="0" y="122030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685800" y="-685800"/>
            <a:ext cx="19774200" cy="11468400"/>
            <a:chOff x="0" y="0"/>
            <a:chExt cx="26365600" cy="152912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6365581" cy="15291181"/>
            </a:xfrm>
            <a:custGeom>
              <a:avLst/>
              <a:gdLst/>
              <a:ahLst/>
              <a:cxnLst/>
              <a:rect r="r" b="b" t="t" l="l"/>
              <a:pathLst>
                <a:path h="15291181" w="26365581">
                  <a:moveTo>
                    <a:pt x="0" y="0"/>
                  </a:moveTo>
                  <a:lnTo>
                    <a:pt x="26365581" y="0"/>
                  </a:lnTo>
                  <a:lnTo>
                    <a:pt x="26365581" y="15291181"/>
                  </a:lnTo>
                  <a:lnTo>
                    <a:pt x="0" y="15291181"/>
                  </a:lnTo>
                  <a:close/>
                </a:path>
              </a:pathLst>
            </a:custGeom>
            <a:solidFill>
              <a:srgbClr val="031366">
                <a:alpha val="31373"/>
              </a:srgbClr>
            </a:solidFill>
          </p:spPr>
        </p:sp>
      </p:grpSp>
      <p:sp>
        <p:nvSpPr>
          <p:cNvPr name="TextBox 5" id="5"/>
          <p:cNvSpPr txBox="true"/>
          <p:nvPr/>
        </p:nvSpPr>
        <p:spPr>
          <a:xfrm rot="0">
            <a:off x="714825" y="3914775"/>
            <a:ext cx="16858350" cy="2381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120"/>
              </a:lnSpc>
            </a:pPr>
            <a:r>
              <a:rPr lang="en-US" b="true" sz="760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AI chatbots can do a lot more, like make videos. Have fun exploring!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313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5726430" cy="10287000"/>
          </a:xfrm>
          <a:custGeom>
            <a:avLst/>
            <a:gdLst/>
            <a:ahLst/>
            <a:cxnLst/>
            <a:rect r="r" b="b" t="t" l="l"/>
            <a:pathLst>
              <a:path h="10287000" w="5726430">
                <a:moveTo>
                  <a:pt x="0" y="0"/>
                </a:moveTo>
                <a:lnTo>
                  <a:pt x="5726430" y="0"/>
                </a:lnTo>
                <a:lnTo>
                  <a:pt x="572643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4529137"/>
            <a:ext cx="16230600" cy="1162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b="true" sz="720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AI safety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0521025" y="2501850"/>
            <a:ext cx="6294791" cy="629479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28288" y="0"/>
                  </a:moveTo>
                  <a:lnTo>
                    <a:pt x="784512" y="0"/>
                  </a:lnTo>
                  <a:cubicBezTo>
                    <a:pt x="800135" y="0"/>
                    <a:pt x="812800" y="12665"/>
                    <a:pt x="812800" y="28288"/>
                  </a:cubicBezTo>
                  <a:lnTo>
                    <a:pt x="812800" y="784512"/>
                  </a:lnTo>
                  <a:cubicBezTo>
                    <a:pt x="812800" y="800135"/>
                    <a:pt x="800135" y="812800"/>
                    <a:pt x="784512" y="812800"/>
                  </a:cubicBezTo>
                  <a:lnTo>
                    <a:pt x="28288" y="812800"/>
                  </a:lnTo>
                  <a:cubicBezTo>
                    <a:pt x="12665" y="812800"/>
                    <a:pt x="0" y="800135"/>
                    <a:pt x="0" y="784512"/>
                  </a:cubicBezTo>
                  <a:lnTo>
                    <a:pt x="0" y="28288"/>
                  </a:lnTo>
                  <a:cubicBezTo>
                    <a:pt x="0" y="12665"/>
                    <a:pt x="12665" y="0"/>
                    <a:pt x="28288" y="0"/>
                  </a:cubicBezTo>
                  <a:close/>
                </a:path>
              </a:pathLst>
            </a:custGeom>
            <a:blipFill>
              <a:blip r:embed="rId3"/>
              <a:stretch>
                <a:fillRect l="0" t="0" r="-50093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028700" y="2681256"/>
            <a:ext cx="8996821" cy="5697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80"/>
              </a:lnSpc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Some dangers of AI include:</a:t>
            </a:r>
          </a:p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False information</a:t>
            </a:r>
          </a:p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Fake images and videos</a:t>
            </a:r>
          </a:p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Scams.</a:t>
            </a:r>
          </a:p>
          <a:p>
            <a:pPr algn="l">
              <a:lnSpc>
                <a:spcPts val="6480"/>
              </a:lnSpc>
            </a:pPr>
          </a:p>
          <a:p>
            <a:pPr algn="l">
              <a:lnSpc>
                <a:spcPts val="6480"/>
              </a:lnSpc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Visit the </a:t>
            </a:r>
            <a:r>
              <a:rPr lang="en-US" sz="3600" u="sng">
                <a:solidFill>
                  <a:srgbClr val="00A39E"/>
                </a:solidFill>
                <a:latin typeface="Poppins"/>
                <a:ea typeface="Poppins"/>
                <a:cs typeface="Poppins"/>
                <a:sym typeface="Poppins"/>
                <a:hlinkClick r:id="rId4" tooltip="https://www.esafety.gov.au/?utm_source=google&amp;utm_medium=cpc&amp;utm_campaign=brand__%7C_esafety_%7C%7C_aus_%7C_phrase_%7C_search&amp;gclsrc=aw.ds&amp;gad_source=1&amp;gad_campaignid=22874835030&amp;gbraid=0AAAAAqKZzLT0mgVyFx1udsfTPE7nIZMYU&amp;gclid=Cj0KCQjw_vnQBhCxARIsADcZyxJ2yt61S-tvU7FHBMiwkgPCNLyY8vMbNDKrpOZcjsoP0WwFwfqZU5EaAgZFEALw_wcB"/>
              </a:rPr>
              <a:t>eSafety website</a:t>
            </a: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 for more information on how to stay safe.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What are the dangers of AI?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380277" y="8784686"/>
            <a:ext cx="1643318" cy="1328964"/>
          </a:xfrm>
          <a:custGeom>
            <a:avLst/>
            <a:gdLst/>
            <a:ahLst/>
            <a:cxnLst/>
            <a:rect r="r" b="b" t="t" l="l"/>
            <a:pathLst>
              <a:path h="1328964" w="1643318">
                <a:moveTo>
                  <a:pt x="0" y="0"/>
                </a:moveTo>
                <a:lnTo>
                  <a:pt x="1643317" y="0"/>
                </a:lnTo>
                <a:lnTo>
                  <a:pt x="1643317" y="1328964"/>
                </a:lnTo>
                <a:lnTo>
                  <a:pt x="0" y="132896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-11132"/>
            </a:stretch>
          </a:blipFill>
        </p:spPr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028700" y="2140165"/>
            <a:ext cx="16230600" cy="6267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20"/>
              </a:lnSpc>
            </a:pPr>
            <a:r>
              <a:rPr lang="en-US" sz="29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To help you get started, this is how you can help children (or even adults) use AI safely.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How to stay safe</a:t>
            </a:r>
          </a:p>
        </p:txBody>
      </p:sp>
      <p:pic>
        <p:nvPicPr>
          <p:cNvPr name="Picture 8" id="8"/>
          <p:cNvPicPr>
            <a:picLocks noChangeAspect="true"/>
          </p:cNvPicPr>
          <p:nvPr>
            <a:videoFile r:link="rId4"/>
          </p:nvPr>
        </p:nvPicPr>
        <p:blipFill>
          <a:blip r:embed="rId3"/>
          <a:stretch>
            <a:fillRect/>
          </a:stretch>
        </p:blipFill>
        <p:spPr>
          <a:xfrm rot="0">
            <a:off x="3653314" y="3214584"/>
            <a:ext cx="10981372" cy="6172200"/>
          </a:xfrm>
          <a:prstGeom prst="rect">
            <a:avLst/>
          </a:prstGeom>
        </p:spPr>
      </p:pic>
      <p:sp>
        <p:nvSpPr>
          <p:cNvPr name="Freeform 9" id="9"/>
          <p:cNvSpPr/>
          <p:nvPr/>
        </p:nvSpPr>
        <p:spPr>
          <a:xfrm flipH="false" flipV="false" rot="0">
            <a:off x="380277" y="8784686"/>
            <a:ext cx="1643318" cy="1328964"/>
          </a:xfrm>
          <a:custGeom>
            <a:avLst/>
            <a:gdLst/>
            <a:ahLst/>
            <a:cxnLst/>
            <a:rect r="r" b="b" t="t" l="l"/>
            <a:pathLst>
              <a:path h="1328964" w="1643318">
                <a:moveTo>
                  <a:pt x="0" y="0"/>
                </a:moveTo>
                <a:lnTo>
                  <a:pt x="1643317" y="0"/>
                </a:lnTo>
                <a:lnTo>
                  <a:pt x="1643317" y="1328964"/>
                </a:lnTo>
                <a:lnTo>
                  <a:pt x="0" y="132896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-11132"/>
            </a:stretch>
          </a:blipFill>
        </p:spPr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144000" y="-150"/>
            <a:ext cx="9143800" cy="10287000"/>
            <a:chOff x="0" y="0"/>
            <a:chExt cx="12191733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191709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2191709">
                  <a:moveTo>
                    <a:pt x="0" y="0"/>
                  </a:moveTo>
                  <a:lnTo>
                    <a:pt x="12191709" y="0"/>
                  </a:lnTo>
                  <a:lnTo>
                    <a:pt x="12191709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31366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3214950" y="7531250"/>
            <a:ext cx="5073050" cy="2755752"/>
          </a:xfrm>
          <a:custGeom>
            <a:avLst/>
            <a:gdLst/>
            <a:ahLst/>
            <a:cxnLst/>
            <a:rect r="r" b="b" t="t" l="l"/>
            <a:pathLst>
              <a:path h="2755752" w="5073050">
                <a:moveTo>
                  <a:pt x="0" y="0"/>
                </a:moveTo>
                <a:lnTo>
                  <a:pt x="5073050" y="0"/>
                </a:lnTo>
                <a:lnTo>
                  <a:pt x="5073050" y="2755752"/>
                </a:lnTo>
                <a:lnTo>
                  <a:pt x="0" y="27557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0485" t="-273287" r="-3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0044294" y="845300"/>
            <a:ext cx="7343212" cy="8596401"/>
            <a:chOff x="0" y="0"/>
            <a:chExt cx="812800" cy="95151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951512"/>
            </a:xfrm>
            <a:custGeom>
              <a:avLst/>
              <a:gdLst/>
              <a:ahLst/>
              <a:cxnLst/>
              <a:rect r="r" b="b" t="t" l="l"/>
              <a:pathLst>
                <a:path h="951512" w="812800">
                  <a:moveTo>
                    <a:pt x="24249" y="0"/>
                  </a:moveTo>
                  <a:lnTo>
                    <a:pt x="788551" y="0"/>
                  </a:lnTo>
                  <a:cubicBezTo>
                    <a:pt x="794982" y="0"/>
                    <a:pt x="801150" y="2555"/>
                    <a:pt x="805698" y="7102"/>
                  </a:cubicBezTo>
                  <a:cubicBezTo>
                    <a:pt x="810245" y="11650"/>
                    <a:pt x="812800" y="17818"/>
                    <a:pt x="812800" y="24249"/>
                  </a:cubicBezTo>
                  <a:lnTo>
                    <a:pt x="812800" y="927263"/>
                  </a:lnTo>
                  <a:cubicBezTo>
                    <a:pt x="812800" y="940655"/>
                    <a:pt x="801943" y="951512"/>
                    <a:pt x="788551" y="951512"/>
                  </a:cubicBezTo>
                  <a:lnTo>
                    <a:pt x="24249" y="951512"/>
                  </a:lnTo>
                  <a:cubicBezTo>
                    <a:pt x="17818" y="951512"/>
                    <a:pt x="11650" y="948957"/>
                    <a:pt x="7102" y="944410"/>
                  </a:cubicBezTo>
                  <a:cubicBezTo>
                    <a:pt x="2555" y="939862"/>
                    <a:pt x="0" y="933694"/>
                    <a:pt x="0" y="927263"/>
                  </a:cubicBezTo>
                  <a:lnTo>
                    <a:pt x="0" y="24249"/>
                  </a:lnTo>
                  <a:cubicBezTo>
                    <a:pt x="0" y="17818"/>
                    <a:pt x="2555" y="11650"/>
                    <a:pt x="7102" y="7102"/>
                  </a:cubicBezTo>
                  <a:cubicBezTo>
                    <a:pt x="11650" y="2555"/>
                    <a:pt x="17818" y="0"/>
                    <a:pt x="24249" y="0"/>
                  </a:cubicBezTo>
                  <a:close/>
                </a:path>
              </a:pathLst>
            </a:custGeom>
            <a:blipFill>
              <a:blip r:embed="rId3"/>
              <a:stretch>
                <a:fillRect l="-42082" t="0" r="-33296" b="0"/>
              </a:stretch>
            </a:blip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13214950" y="7531250"/>
            <a:ext cx="5073050" cy="2755752"/>
          </a:xfrm>
          <a:custGeom>
            <a:avLst/>
            <a:gdLst/>
            <a:ahLst/>
            <a:cxnLst/>
            <a:rect r="r" b="b" t="t" l="l"/>
            <a:pathLst>
              <a:path h="2755752" w="5073050">
                <a:moveTo>
                  <a:pt x="0" y="0"/>
                </a:moveTo>
                <a:lnTo>
                  <a:pt x="5073050" y="0"/>
                </a:lnTo>
                <a:lnTo>
                  <a:pt x="5073050" y="2755752"/>
                </a:lnTo>
                <a:lnTo>
                  <a:pt x="0" y="27557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0485" t="-273287" r="-3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491048" y="3501240"/>
            <a:ext cx="8190343" cy="28555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519"/>
              </a:lnSpc>
            </a:pPr>
            <a:r>
              <a:rPr lang="en-US" sz="63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Do you have any questions?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313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-10800000">
            <a:off x="8198900" y="-25400"/>
            <a:ext cx="10089104" cy="10287002"/>
          </a:xfrm>
          <a:custGeom>
            <a:avLst/>
            <a:gdLst/>
            <a:ahLst/>
            <a:cxnLst/>
            <a:rect r="r" b="b" t="t" l="l"/>
            <a:pathLst>
              <a:path h="10287002" w="10089104">
                <a:moveTo>
                  <a:pt x="10089104" y="0"/>
                </a:moveTo>
                <a:lnTo>
                  <a:pt x="0" y="0"/>
                </a:lnTo>
                <a:lnTo>
                  <a:pt x="0" y="10287002"/>
                </a:lnTo>
                <a:lnTo>
                  <a:pt x="10089104" y="10287002"/>
                </a:lnTo>
                <a:lnTo>
                  <a:pt x="10089104" y="0"/>
                </a:lnTo>
                <a:close/>
              </a:path>
            </a:pathLst>
          </a:custGeom>
          <a:blipFill>
            <a:blip r:embed="rId2"/>
            <a:stretch>
              <a:fillRect l="-16806" t="-115705" r="-150394" b="-4635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478798" y="7795118"/>
            <a:ext cx="5440204" cy="1516798"/>
          </a:xfrm>
          <a:custGeom>
            <a:avLst/>
            <a:gdLst/>
            <a:ahLst/>
            <a:cxnLst/>
            <a:rect r="r" b="b" t="t" l="l"/>
            <a:pathLst>
              <a:path h="1516798" w="5440204">
                <a:moveTo>
                  <a:pt x="0" y="0"/>
                </a:moveTo>
                <a:lnTo>
                  <a:pt x="5440204" y="0"/>
                </a:lnTo>
                <a:lnTo>
                  <a:pt x="5440204" y="1516798"/>
                </a:lnTo>
                <a:lnTo>
                  <a:pt x="0" y="15167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1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471720" y="7239396"/>
            <a:ext cx="3086100" cy="2628243"/>
            <a:chOff x="0" y="0"/>
            <a:chExt cx="635000" cy="54079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35000" cy="540791"/>
            </a:xfrm>
            <a:custGeom>
              <a:avLst/>
              <a:gdLst/>
              <a:ahLst/>
              <a:cxnLst/>
              <a:rect r="r" b="b" t="t" l="l"/>
              <a:pathLst>
                <a:path h="540791" w="635000">
                  <a:moveTo>
                    <a:pt x="48997" y="0"/>
                  </a:moveTo>
                  <a:lnTo>
                    <a:pt x="586003" y="0"/>
                  </a:lnTo>
                  <a:cubicBezTo>
                    <a:pt x="598998" y="0"/>
                    <a:pt x="611460" y="5162"/>
                    <a:pt x="620649" y="14351"/>
                  </a:cubicBezTo>
                  <a:cubicBezTo>
                    <a:pt x="629838" y="23540"/>
                    <a:pt x="635000" y="36002"/>
                    <a:pt x="635000" y="48997"/>
                  </a:cubicBezTo>
                  <a:lnTo>
                    <a:pt x="635000" y="491794"/>
                  </a:lnTo>
                  <a:cubicBezTo>
                    <a:pt x="635000" y="504789"/>
                    <a:pt x="629838" y="517251"/>
                    <a:pt x="620649" y="526440"/>
                  </a:cubicBezTo>
                  <a:cubicBezTo>
                    <a:pt x="611460" y="535629"/>
                    <a:pt x="598998" y="540791"/>
                    <a:pt x="586003" y="540791"/>
                  </a:cubicBezTo>
                  <a:lnTo>
                    <a:pt x="48997" y="540791"/>
                  </a:lnTo>
                  <a:cubicBezTo>
                    <a:pt x="21937" y="540791"/>
                    <a:pt x="0" y="518854"/>
                    <a:pt x="0" y="491794"/>
                  </a:cubicBezTo>
                  <a:lnTo>
                    <a:pt x="0" y="48997"/>
                  </a:lnTo>
                  <a:cubicBezTo>
                    <a:pt x="0" y="36002"/>
                    <a:pt x="5162" y="23540"/>
                    <a:pt x="14351" y="14351"/>
                  </a:cubicBezTo>
                  <a:cubicBezTo>
                    <a:pt x="23540" y="5162"/>
                    <a:pt x="36002" y="0"/>
                    <a:pt x="4899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635000" cy="5788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1690583" y="7400691"/>
            <a:ext cx="2648373" cy="2141761"/>
          </a:xfrm>
          <a:custGeom>
            <a:avLst/>
            <a:gdLst/>
            <a:ahLst/>
            <a:cxnLst/>
            <a:rect r="r" b="b" t="t" l="l"/>
            <a:pathLst>
              <a:path h="2141761" w="2648373">
                <a:moveTo>
                  <a:pt x="0" y="0"/>
                </a:moveTo>
                <a:lnTo>
                  <a:pt x="2648374" y="0"/>
                </a:lnTo>
                <a:lnTo>
                  <a:pt x="2648374" y="2141761"/>
                </a:lnTo>
                <a:lnTo>
                  <a:pt x="0" y="21417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-11132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811425" y="2132288"/>
            <a:ext cx="10723950" cy="1552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519"/>
              </a:lnSpc>
            </a:pPr>
            <a:r>
              <a:rPr lang="en-US" b="true" sz="960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Thank you.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313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5726430" cy="10287000"/>
          </a:xfrm>
          <a:custGeom>
            <a:avLst/>
            <a:gdLst/>
            <a:ahLst/>
            <a:cxnLst/>
            <a:rect r="r" b="b" t="t" l="l"/>
            <a:pathLst>
              <a:path h="10287000" w="5726430">
                <a:moveTo>
                  <a:pt x="0" y="0"/>
                </a:moveTo>
                <a:lnTo>
                  <a:pt x="5726430" y="0"/>
                </a:lnTo>
                <a:lnTo>
                  <a:pt x="572643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4529137"/>
            <a:ext cx="16230600" cy="1162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b="true" sz="720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Introduction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0521025" y="2501850"/>
            <a:ext cx="6294791" cy="629479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28288" y="0"/>
                  </a:moveTo>
                  <a:lnTo>
                    <a:pt x="784512" y="0"/>
                  </a:lnTo>
                  <a:cubicBezTo>
                    <a:pt x="800135" y="0"/>
                    <a:pt x="812800" y="12665"/>
                    <a:pt x="812800" y="28288"/>
                  </a:cubicBezTo>
                  <a:lnTo>
                    <a:pt x="812800" y="784512"/>
                  </a:lnTo>
                  <a:cubicBezTo>
                    <a:pt x="812800" y="800135"/>
                    <a:pt x="800135" y="812800"/>
                    <a:pt x="784512" y="812800"/>
                  </a:cubicBezTo>
                  <a:lnTo>
                    <a:pt x="28288" y="812800"/>
                  </a:lnTo>
                  <a:cubicBezTo>
                    <a:pt x="12665" y="812800"/>
                    <a:pt x="0" y="800135"/>
                    <a:pt x="0" y="784512"/>
                  </a:cubicBezTo>
                  <a:lnTo>
                    <a:pt x="0" y="28288"/>
                  </a:lnTo>
                  <a:cubicBezTo>
                    <a:pt x="0" y="12665"/>
                    <a:pt x="12665" y="0"/>
                    <a:pt x="28288" y="0"/>
                  </a:cubicBezTo>
                  <a:close/>
                </a:path>
              </a:pathLst>
            </a:custGeom>
            <a:blipFill>
              <a:blip r:embed="rId3"/>
              <a:stretch>
                <a:fillRect l="-37535" t="-13438" r="-42129" b="-6263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028700" y="3090831"/>
            <a:ext cx="8996821" cy="4878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80"/>
              </a:lnSpc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Introduce yourself and share:</a:t>
            </a:r>
          </a:p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Your name</a:t>
            </a:r>
          </a:p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What your expectations for today’s session are</a:t>
            </a:r>
          </a:p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If you been using or have been affected by AI.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Icebreaker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380277" y="8784686"/>
            <a:ext cx="1643318" cy="1328964"/>
          </a:xfrm>
          <a:custGeom>
            <a:avLst/>
            <a:gdLst/>
            <a:ahLst/>
            <a:cxnLst/>
            <a:rect r="r" b="b" t="t" l="l"/>
            <a:pathLst>
              <a:path h="1328964" w="1643318">
                <a:moveTo>
                  <a:pt x="0" y="0"/>
                </a:moveTo>
                <a:lnTo>
                  <a:pt x="1643317" y="0"/>
                </a:lnTo>
                <a:lnTo>
                  <a:pt x="1643317" y="1328964"/>
                </a:lnTo>
                <a:lnTo>
                  <a:pt x="0" y="13289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-11132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467337" y="2682051"/>
            <a:ext cx="3713608" cy="3713608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-85725"/>
              <a:ext cx="660400" cy="8223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67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7287496" y="2682051"/>
            <a:ext cx="3713608" cy="3713608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-85725"/>
              <a:ext cx="660400" cy="8223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67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3106129" y="2682051"/>
            <a:ext cx="3713608" cy="3713608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76200" y="-85725"/>
              <a:ext cx="660400" cy="8223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679"/>
                </a:lnSpc>
              </a:pP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0">
            <a:off x="2060720" y="3212429"/>
            <a:ext cx="2526843" cy="2652853"/>
          </a:xfrm>
          <a:custGeom>
            <a:avLst/>
            <a:gdLst/>
            <a:ahLst/>
            <a:cxnLst/>
            <a:rect r="r" b="b" t="t" l="l"/>
            <a:pathLst>
              <a:path h="2652853" w="2526843">
                <a:moveTo>
                  <a:pt x="0" y="0"/>
                </a:moveTo>
                <a:lnTo>
                  <a:pt x="2526842" y="0"/>
                </a:lnTo>
                <a:lnTo>
                  <a:pt x="2526842" y="2652853"/>
                </a:lnTo>
                <a:lnTo>
                  <a:pt x="0" y="26528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7789250" y="3148179"/>
            <a:ext cx="2709500" cy="2781352"/>
          </a:xfrm>
          <a:custGeom>
            <a:avLst/>
            <a:gdLst/>
            <a:ahLst/>
            <a:cxnLst/>
            <a:rect r="r" b="b" t="t" l="l"/>
            <a:pathLst>
              <a:path h="2781352" w="2709500">
                <a:moveTo>
                  <a:pt x="0" y="0"/>
                </a:moveTo>
                <a:lnTo>
                  <a:pt x="2709500" y="0"/>
                </a:lnTo>
                <a:lnTo>
                  <a:pt x="2709500" y="2781352"/>
                </a:lnTo>
                <a:lnTo>
                  <a:pt x="0" y="278135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3568886" y="3337633"/>
            <a:ext cx="2788093" cy="2402444"/>
          </a:xfrm>
          <a:custGeom>
            <a:avLst/>
            <a:gdLst/>
            <a:ahLst/>
            <a:cxnLst/>
            <a:rect r="r" b="b" t="t" l="l"/>
            <a:pathLst>
              <a:path h="2402444" w="2788093">
                <a:moveTo>
                  <a:pt x="0" y="0"/>
                </a:moveTo>
                <a:lnTo>
                  <a:pt x="2788093" y="0"/>
                </a:lnTo>
                <a:lnTo>
                  <a:pt x="2788093" y="2402444"/>
                </a:lnTo>
                <a:lnTo>
                  <a:pt x="0" y="24024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9983" t="0" r="-2715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725662" y="6967286"/>
            <a:ext cx="5196958" cy="18916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39"/>
              </a:lnSpc>
            </a:pPr>
            <a:r>
              <a:rPr lang="en-US" sz="27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We are not AI experts - we are just here to help however we can.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Important notes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6921895" y="6967286"/>
            <a:ext cx="4444809" cy="18916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39"/>
              </a:lnSpc>
            </a:pPr>
            <a:r>
              <a:rPr lang="en-US" sz="27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You may have more questions at the end, and that is ok.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2366830" y="6967286"/>
            <a:ext cx="5196958" cy="18916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39"/>
              </a:lnSpc>
            </a:pPr>
            <a:r>
              <a:rPr lang="en-US" sz="27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At the end, you may be more optimistic, pessimistic, or both - that is ok as well.</a:t>
            </a:r>
          </a:p>
        </p:txBody>
      </p:sp>
      <p:sp>
        <p:nvSpPr>
          <p:cNvPr name="Freeform 22" id="22"/>
          <p:cNvSpPr/>
          <p:nvPr/>
        </p:nvSpPr>
        <p:spPr>
          <a:xfrm flipH="false" flipV="false" rot="0">
            <a:off x="380277" y="8784686"/>
            <a:ext cx="1643318" cy="1328964"/>
          </a:xfrm>
          <a:custGeom>
            <a:avLst/>
            <a:gdLst/>
            <a:ahLst/>
            <a:cxnLst/>
            <a:rect r="r" b="b" t="t" l="l"/>
            <a:pathLst>
              <a:path h="1328964" w="1643318">
                <a:moveTo>
                  <a:pt x="0" y="0"/>
                </a:moveTo>
                <a:lnTo>
                  <a:pt x="1643317" y="0"/>
                </a:lnTo>
                <a:lnTo>
                  <a:pt x="1643317" y="1328964"/>
                </a:lnTo>
                <a:lnTo>
                  <a:pt x="0" y="132896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-11132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313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5726430" cy="10287000"/>
          </a:xfrm>
          <a:custGeom>
            <a:avLst/>
            <a:gdLst/>
            <a:ahLst/>
            <a:cxnLst/>
            <a:rect r="r" b="b" t="t" l="l"/>
            <a:pathLst>
              <a:path h="10287000" w="5726430">
                <a:moveTo>
                  <a:pt x="0" y="0"/>
                </a:moveTo>
                <a:lnTo>
                  <a:pt x="5726430" y="0"/>
                </a:lnTo>
                <a:lnTo>
                  <a:pt x="572643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4529137"/>
            <a:ext cx="16230600" cy="1162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b="true" sz="720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What is AI?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0521025" y="2501850"/>
            <a:ext cx="6294791" cy="629479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28288" y="0"/>
                  </a:moveTo>
                  <a:lnTo>
                    <a:pt x="784512" y="0"/>
                  </a:lnTo>
                  <a:cubicBezTo>
                    <a:pt x="800135" y="0"/>
                    <a:pt x="812800" y="12665"/>
                    <a:pt x="812800" y="28288"/>
                  </a:cubicBezTo>
                  <a:lnTo>
                    <a:pt x="812800" y="784512"/>
                  </a:lnTo>
                  <a:cubicBezTo>
                    <a:pt x="812800" y="800135"/>
                    <a:pt x="800135" y="812800"/>
                    <a:pt x="784512" y="812800"/>
                  </a:cubicBezTo>
                  <a:lnTo>
                    <a:pt x="28288" y="812800"/>
                  </a:lnTo>
                  <a:cubicBezTo>
                    <a:pt x="12665" y="812800"/>
                    <a:pt x="0" y="800135"/>
                    <a:pt x="0" y="784512"/>
                  </a:cubicBezTo>
                  <a:lnTo>
                    <a:pt x="0" y="28288"/>
                  </a:lnTo>
                  <a:cubicBezTo>
                    <a:pt x="0" y="12665"/>
                    <a:pt x="12665" y="0"/>
                    <a:pt x="28288" y="0"/>
                  </a:cubicBezTo>
                  <a:close/>
                </a:path>
              </a:pathLst>
            </a:custGeom>
            <a:blipFill>
              <a:blip r:embed="rId3"/>
              <a:stretch>
                <a:fillRect l="-36133" t="-7786" r="-34301" b="-5978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028700" y="3090831"/>
            <a:ext cx="8996821" cy="4878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80"/>
              </a:lnSpc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So what do you think AI stands for? Does it mean:</a:t>
            </a:r>
          </a:p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Awfully Inexplicable?</a:t>
            </a:r>
          </a:p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Always Informative?</a:t>
            </a:r>
          </a:p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All-round Infiltration?</a:t>
            </a:r>
          </a:p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Almost Immortal?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What is AI?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380277" y="8784686"/>
            <a:ext cx="1643318" cy="1328964"/>
          </a:xfrm>
          <a:custGeom>
            <a:avLst/>
            <a:gdLst/>
            <a:ahLst/>
            <a:cxnLst/>
            <a:rect r="r" b="b" t="t" l="l"/>
            <a:pathLst>
              <a:path h="1328964" w="1643318">
                <a:moveTo>
                  <a:pt x="0" y="0"/>
                </a:moveTo>
                <a:lnTo>
                  <a:pt x="1643317" y="0"/>
                </a:lnTo>
                <a:lnTo>
                  <a:pt x="1643317" y="1328964"/>
                </a:lnTo>
                <a:lnTo>
                  <a:pt x="0" y="13289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-11132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028700" y="3090831"/>
            <a:ext cx="8996821" cy="4878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80"/>
              </a:lnSpc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AI stands for Artificial intelligence.</a:t>
            </a:r>
          </a:p>
          <a:p>
            <a:pPr algn="l">
              <a:lnSpc>
                <a:spcPts val="6480"/>
              </a:lnSpc>
            </a:pPr>
          </a:p>
          <a:p>
            <a:pPr algn="l">
              <a:lnSpc>
                <a:spcPts val="6480"/>
              </a:lnSpc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It is a type of computer technology used to build software and systems</a:t>
            </a: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 that can think, learn, and</a:t>
            </a: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problem-solve, just like a human.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What is AI?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10521025" y="2501850"/>
            <a:ext cx="6294791" cy="6294791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28288" y="0"/>
                  </a:moveTo>
                  <a:lnTo>
                    <a:pt x="784512" y="0"/>
                  </a:lnTo>
                  <a:cubicBezTo>
                    <a:pt x="800135" y="0"/>
                    <a:pt x="812800" y="12665"/>
                    <a:pt x="812800" y="28288"/>
                  </a:cubicBezTo>
                  <a:lnTo>
                    <a:pt x="812800" y="784512"/>
                  </a:lnTo>
                  <a:cubicBezTo>
                    <a:pt x="812800" y="800135"/>
                    <a:pt x="800135" y="812800"/>
                    <a:pt x="784512" y="812800"/>
                  </a:cubicBezTo>
                  <a:lnTo>
                    <a:pt x="28288" y="812800"/>
                  </a:lnTo>
                  <a:cubicBezTo>
                    <a:pt x="12665" y="812800"/>
                    <a:pt x="0" y="800135"/>
                    <a:pt x="0" y="784512"/>
                  </a:cubicBezTo>
                  <a:lnTo>
                    <a:pt x="0" y="28288"/>
                  </a:lnTo>
                  <a:cubicBezTo>
                    <a:pt x="0" y="12665"/>
                    <a:pt x="12665" y="0"/>
                    <a:pt x="28288" y="0"/>
                  </a:cubicBezTo>
                  <a:close/>
                </a:path>
              </a:pathLst>
            </a:custGeom>
            <a:blipFill>
              <a:blip r:embed="rId3"/>
              <a:stretch>
                <a:fillRect l="-24370" t="0" r="-24370" b="0"/>
              </a:stretch>
            </a:blipFill>
          </p:spPr>
        </p:sp>
      </p:grpSp>
      <p:sp>
        <p:nvSpPr>
          <p:cNvPr name="Freeform 10" id="10"/>
          <p:cNvSpPr/>
          <p:nvPr/>
        </p:nvSpPr>
        <p:spPr>
          <a:xfrm flipH="false" flipV="false" rot="0">
            <a:off x="380277" y="8784686"/>
            <a:ext cx="1643318" cy="1328964"/>
          </a:xfrm>
          <a:custGeom>
            <a:avLst/>
            <a:gdLst/>
            <a:ahLst/>
            <a:cxnLst/>
            <a:rect r="r" b="b" t="t" l="l"/>
            <a:pathLst>
              <a:path h="1328964" w="1643318">
                <a:moveTo>
                  <a:pt x="0" y="0"/>
                </a:moveTo>
                <a:lnTo>
                  <a:pt x="1643317" y="0"/>
                </a:lnTo>
                <a:lnTo>
                  <a:pt x="1643317" y="1328964"/>
                </a:lnTo>
                <a:lnTo>
                  <a:pt x="0" y="13289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-11132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DAHLeJXAM_c</dc:identifier>
  <dcterms:modified xsi:type="dcterms:W3CDTF">2011-08-01T06:04:30Z</dcterms:modified>
  <cp:revision>1</cp:revision>
  <dc:title>HKCC x Good Things - Intro to AI</dc:title>
</cp:coreProperties>
</file>